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2" r:id="rId7"/>
    <p:sldId id="264" r:id="rId8"/>
    <p:sldId id="271" r:id="rId9"/>
    <p:sldId id="276" r:id="rId10"/>
    <p:sldId id="275" r:id="rId11"/>
    <p:sldId id="270" r:id="rId12"/>
    <p:sldId id="274" r:id="rId13"/>
    <p:sldId id="268" r:id="rId14"/>
    <p:sldId id="273" r:id="rId15"/>
    <p:sldId id="279" r:id="rId16"/>
    <p:sldId id="278" r:id="rId17"/>
    <p:sldId id="277" r:id="rId18"/>
    <p:sldId id="265" r:id="rId19"/>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08" y="-1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0AF038A-C921-43F0-9394-C46FF3ACB42F}" type="datetimeFigureOut">
              <a:rPr lang="ru-RU" smtClean="0"/>
              <a:t>29.01.2025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92858DB9-32B2-42EF-8FC8-4C3FFC9253FD}" type="slidenum">
              <a:rPr lang="ru-RU" smtClean="0"/>
              <a:t>‹#›</a:t>
            </a:fld>
            <a:endParaRPr lang="ru-RU" dirty="0"/>
          </a:p>
        </p:txBody>
      </p:sp>
    </p:spTree>
    <p:extLst>
      <p:ext uri="{BB962C8B-B14F-4D97-AF65-F5344CB8AC3E}">
        <p14:creationId xmlns:p14="http://schemas.microsoft.com/office/powerpoint/2010/main" val="1435451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0AF038A-C921-43F0-9394-C46FF3ACB42F}" type="datetimeFigureOut">
              <a:rPr lang="ru-RU" smtClean="0"/>
              <a:t>29.01.2025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92858DB9-32B2-42EF-8FC8-4C3FFC9253FD}" type="slidenum">
              <a:rPr lang="ru-RU" smtClean="0"/>
              <a:t>‹#›</a:t>
            </a:fld>
            <a:endParaRPr lang="ru-RU" dirty="0"/>
          </a:p>
        </p:txBody>
      </p:sp>
    </p:spTree>
    <p:extLst>
      <p:ext uri="{BB962C8B-B14F-4D97-AF65-F5344CB8AC3E}">
        <p14:creationId xmlns:p14="http://schemas.microsoft.com/office/powerpoint/2010/main" val="3867354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0AF038A-C921-43F0-9394-C46FF3ACB42F}" type="datetimeFigureOut">
              <a:rPr lang="ru-RU" smtClean="0"/>
              <a:t>29.01.2025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92858DB9-32B2-42EF-8FC8-4C3FFC9253FD}" type="slidenum">
              <a:rPr lang="ru-RU" smtClean="0"/>
              <a:t>‹#›</a:t>
            </a:fld>
            <a:endParaRPr lang="ru-RU"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89329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0AF038A-C921-43F0-9394-C46FF3ACB42F}" type="datetimeFigureOut">
              <a:rPr lang="ru-RU" smtClean="0"/>
              <a:t>29.01.2025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92858DB9-32B2-42EF-8FC8-4C3FFC9253FD}" type="slidenum">
              <a:rPr lang="ru-RU" smtClean="0"/>
              <a:t>‹#›</a:t>
            </a:fld>
            <a:endParaRPr lang="ru-RU" dirty="0"/>
          </a:p>
        </p:txBody>
      </p:sp>
    </p:spTree>
    <p:extLst>
      <p:ext uri="{BB962C8B-B14F-4D97-AF65-F5344CB8AC3E}">
        <p14:creationId xmlns:p14="http://schemas.microsoft.com/office/powerpoint/2010/main" val="2352510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0AF038A-C921-43F0-9394-C46FF3ACB42F}" type="datetimeFigureOut">
              <a:rPr lang="ru-RU" smtClean="0"/>
              <a:t>29.01.2025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92858DB9-32B2-42EF-8FC8-4C3FFC9253FD}" type="slidenum">
              <a:rPr lang="ru-RU" smtClean="0"/>
              <a:t>‹#›</a:t>
            </a:fld>
            <a:endParaRPr lang="ru-RU"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53551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0AF038A-C921-43F0-9394-C46FF3ACB42F}" type="datetimeFigureOut">
              <a:rPr lang="ru-RU" smtClean="0"/>
              <a:t>29.01.2025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92858DB9-32B2-42EF-8FC8-4C3FFC9253FD}" type="slidenum">
              <a:rPr lang="ru-RU" smtClean="0"/>
              <a:t>‹#›</a:t>
            </a:fld>
            <a:endParaRPr lang="ru-RU" dirty="0"/>
          </a:p>
        </p:txBody>
      </p:sp>
    </p:spTree>
    <p:extLst>
      <p:ext uri="{BB962C8B-B14F-4D97-AF65-F5344CB8AC3E}">
        <p14:creationId xmlns:p14="http://schemas.microsoft.com/office/powerpoint/2010/main" val="754986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0AF038A-C921-43F0-9394-C46FF3ACB42F}" type="datetimeFigureOut">
              <a:rPr lang="ru-RU" smtClean="0"/>
              <a:t>29.01.2025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92858DB9-32B2-42EF-8FC8-4C3FFC9253FD}" type="slidenum">
              <a:rPr lang="ru-RU" smtClean="0"/>
              <a:t>‹#›</a:t>
            </a:fld>
            <a:endParaRPr lang="ru-RU" dirty="0"/>
          </a:p>
        </p:txBody>
      </p:sp>
    </p:spTree>
    <p:extLst>
      <p:ext uri="{BB962C8B-B14F-4D97-AF65-F5344CB8AC3E}">
        <p14:creationId xmlns:p14="http://schemas.microsoft.com/office/powerpoint/2010/main" val="3300244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0AF038A-C921-43F0-9394-C46FF3ACB42F}" type="datetimeFigureOut">
              <a:rPr lang="ru-RU" smtClean="0"/>
              <a:t>29.01.2025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92858DB9-32B2-42EF-8FC8-4C3FFC9253FD}" type="slidenum">
              <a:rPr lang="ru-RU" smtClean="0"/>
              <a:t>‹#›</a:t>
            </a:fld>
            <a:endParaRPr lang="ru-RU" dirty="0"/>
          </a:p>
        </p:txBody>
      </p:sp>
    </p:spTree>
    <p:extLst>
      <p:ext uri="{BB962C8B-B14F-4D97-AF65-F5344CB8AC3E}">
        <p14:creationId xmlns:p14="http://schemas.microsoft.com/office/powerpoint/2010/main" val="3658596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0AF038A-C921-43F0-9394-C46FF3ACB42F}" type="datetimeFigureOut">
              <a:rPr lang="ru-RU" smtClean="0"/>
              <a:t>29.01.2025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92858DB9-32B2-42EF-8FC8-4C3FFC9253FD}" type="slidenum">
              <a:rPr lang="ru-RU" smtClean="0"/>
              <a:t>‹#›</a:t>
            </a:fld>
            <a:endParaRPr lang="ru-RU" dirty="0"/>
          </a:p>
        </p:txBody>
      </p:sp>
    </p:spTree>
    <p:extLst>
      <p:ext uri="{BB962C8B-B14F-4D97-AF65-F5344CB8AC3E}">
        <p14:creationId xmlns:p14="http://schemas.microsoft.com/office/powerpoint/2010/main" val="364477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0AF038A-C921-43F0-9394-C46FF3ACB42F}" type="datetimeFigureOut">
              <a:rPr lang="ru-RU" smtClean="0"/>
              <a:t>29.01.2025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92858DB9-32B2-42EF-8FC8-4C3FFC9253FD}" type="slidenum">
              <a:rPr lang="ru-RU" smtClean="0"/>
              <a:t>‹#›</a:t>
            </a:fld>
            <a:endParaRPr lang="ru-RU" dirty="0"/>
          </a:p>
        </p:txBody>
      </p:sp>
    </p:spTree>
    <p:extLst>
      <p:ext uri="{BB962C8B-B14F-4D97-AF65-F5344CB8AC3E}">
        <p14:creationId xmlns:p14="http://schemas.microsoft.com/office/powerpoint/2010/main" val="3664698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0AF038A-C921-43F0-9394-C46FF3ACB42F}" type="datetimeFigureOut">
              <a:rPr lang="ru-RU" smtClean="0"/>
              <a:t>29.01.2025</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92858DB9-32B2-42EF-8FC8-4C3FFC9253FD}" type="slidenum">
              <a:rPr lang="ru-RU" smtClean="0"/>
              <a:t>‹#›</a:t>
            </a:fld>
            <a:endParaRPr lang="ru-RU" dirty="0"/>
          </a:p>
        </p:txBody>
      </p:sp>
    </p:spTree>
    <p:extLst>
      <p:ext uri="{BB962C8B-B14F-4D97-AF65-F5344CB8AC3E}">
        <p14:creationId xmlns:p14="http://schemas.microsoft.com/office/powerpoint/2010/main" val="1390642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0AF038A-C921-43F0-9394-C46FF3ACB42F}" type="datetimeFigureOut">
              <a:rPr lang="ru-RU" smtClean="0"/>
              <a:t>29.01.2025</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92858DB9-32B2-42EF-8FC8-4C3FFC9253FD}" type="slidenum">
              <a:rPr lang="ru-RU" smtClean="0"/>
              <a:t>‹#›</a:t>
            </a:fld>
            <a:endParaRPr lang="ru-RU" dirty="0"/>
          </a:p>
        </p:txBody>
      </p:sp>
    </p:spTree>
    <p:extLst>
      <p:ext uri="{BB962C8B-B14F-4D97-AF65-F5344CB8AC3E}">
        <p14:creationId xmlns:p14="http://schemas.microsoft.com/office/powerpoint/2010/main" val="3898813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90AF038A-C921-43F0-9394-C46FF3ACB42F}" type="datetimeFigureOut">
              <a:rPr lang="ru-RU" smtClean="0"/>
              <a:t>29.01.2025</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92858DB9-32B2-42EF-8FC8-4C3FFC9253FD}" type="slidenum">
              <a:rPr lang="ru-RU" smtClean="0"/>
              <a:t>‹#›</a:t>
            </a:fld>
            <a:endParaRPr lang="ru-RU" dirty="0"/>
          </a:p>
        </p:txBody>
      </p:sp>
    </p:spTree>
    <p:extLst>
      <p:ext uri="{BB962C8B-B14F-4D97-AF65-F5344CB8AC3E}">
        <p14:creationId xmlns:p14="http://schemas.microsoft.com/office/powerpoint/2010/main" val="506774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AF038A-C921-43F0-9394-C46FF3ACB42F}" type="datetimeFigureOut">
              <a:rPr lang="ru-RU" smtClean="0"/>
              <a:t>29.01.2025</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92858DB9-32B2-42EF-8FC8-4C3FFC9253FD}" type="slidenum">
              <a:rPr lang="ru-RU" smtClean="0"/>
              <a:t>‹#›</a:t>
            </a:fld>
            <a:endParaRPr lang="ru-RU" dirty="0"/>
          </a:p>
        </p:txBody>
      </p:sp>
    </p:spTree>
    <p:extLst>
      <p:ext uri="{BB962C8B-B14F-4D97-AF65-F5344CB8AC3E}">
        <p14:creationId xmlns:p14="http://schemas.microsoft.com/office/powerpoint/2010/main" val="3519158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90AF038A-C921-43F0-9394-C46FF3ACB42F}" type="datetimeFigureOut">
              <a:rPr lang="ru-RU" smtClean="0"/>
              <a:t>29.01.2025</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92858DB9-32B2-42EF-8FC8-4C3FFC9253FD}" type="slidenum">
              <a:rPr lang="ru-RU" smtClean="0"/>
              <a:t>‹#›</a:t>
            </a:fld>
            <a:endParaRPr lang="ru-RU" dirty="0"/>
          </a:p>
        </p:txBody>
      </p:sp>
    </p:spTree>
    <p:extLst>
      <p:ext uri="{BB962C8B-B14F-4D97-AF65-F5344CB8AC3E}">
        <p14:creationId xmlns:p14="http://schemas.microsoft.com/office/powerpoint/2010/main" val="3853365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90AF038A-C921-43F0-9394-C46FF3ACB42F}" type="datetimeFigureOut">
              <a:rPr lang="ru-RU" smtClean="0"/>
              <a:t>29.01.2025</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92858DB9-32B2-42EF-8FC8-4C3FFC9253FD}" type="slidenum">
              <a:rPr lang="ru-RU" smtClean="0"/>
              <a:t>‹#›</a:t>
            </a:fld>
            <a:endParaRPr lang="ru-RU" dirty="0"/>
          </a:p>
        </p:txBody>
      </p:sp>
    </p:spTree>
    <p:extLst>
      <p:ext uri="{BB962C8B-B14F-4D97-AF65-F5344CB8AC3E}">
        <p14:creationId xmlns:p14="http://schemas.microsoft.com/office/powerpoint/2010/main" val="885715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0AF038A-C921-43F0-9394-C46FF3ACB42F}" type="datetimeFigureOut">
              <a:rPr lang="ru-RU" smtClean="0"/>
              <a:t>29.01.2025</a:t>
            </a:fld>
            <a:endParaRPr lang="ru-RU"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2858DB9-32B2-42EF-8FC8-4C3FFC9253FD}" type="slidenum">
              <a:rPr lang="ru-RU" smtClean="0"/>
              <a:t>‹#›</a:t>
            </a:fld>
            <a:endParaRPr lang="ru-RU" dirty="0"/>
          </a:p>
        </p:txBody>
      </p:sp>
    </p:spTree>
    <p:extLst>
      <p:ext uri="{BB962C8B-B14F-4D97-AF65-F5344CB8AC3E}">
        <p14:creationId xmlns:p14="http://schemas.microsoft.com/office/powerpoint/2010/main" val="2672442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21.sharobr.ru/wp-content/uploads/2023/03/almanah-%E2%84%961-2023g..docx"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C9934A3-58C0-A5D5-D8DB-CF2F3F82E5F9}"/>
              </a:ext>
            </a:extLst>
          </p:cNvPr>
          <p:cNvSpPr>
            <a:spLocks noGrp="1"/>
          </p:cNvSpPr>
          <p:nvPr>
            <p:ph type="ctrTitle"/>
          </p:nvPr>
        </p:nvSpPr>
        <p:spPr/>
        <p:txBody>
          <a:bodyPr>
            <a:normAutofit/>
          </a:bodyPr>
          <a:lstStyle/>
          <a:p>
            <a:r>
              <a:rPr lang="ru-RU" sz="3200" dirty="0">
                <a:solidFill>
                  <a:schemeClr val="tx1"/>
                </a:solidFill>
                <a:latin typeface="Times New Roman" panose="02020603050405020304" pitchFamily="18" charset="0"/>
                <a:cs typeface="Times New Roman" panose="02020603050405020304" pitchFamily="18" charset="0"/>
              </a:rPr>
              <a:t>Проект «Дружная семья» Направление</a:t>
            </a:r>
            <a:r>
              <a:rPr lang="ru-RU" sz="32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(социально-личностное развитие ребёнка; взаимодействие с семьей)</a:t>
            </a:r>
            <a:endParaRPr lang="ru-RU" sz="3200" dirty="0">
              <a:solidFill>
                <a:schemeClr val="tx1"/>
              </a:solidFill>
              <a:latin typeface="Times New Roman" panose="02020603050405020304" pitchFamily="18"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xmlns="" id="{B6265D8E-CC6C-17B4-13D3-7735F004DC01}"/>
              </a:ext>
            </a:extLst>
          </p:cNvPr>
          <p:cNvSpPr>
            <a:spLocks noGrp="1"/>
          </p:cNvSpPr>
          <p:nvPr>
            <p:ph type="subTitle" idx="1"/>
          </p:nvPr>
        </p:nvSpPr>
        <p:spPr/>
        <p:txBody>
          <a:bodyPr>
            <a:normAutofit/>
          </a:bodyPr>
          <a:lstStyle/>
          <a:p>
            <a:r>
              <a:rPr lang="ru-RU" sz="1400" dirty="0">
                <a:solidFill>
                  <a:schemeClr val="tx1"/>
                </a:solidFill>
                <a:latin typeface="Times New Roman" panose="02020603050405020304" pitchFamily="18" charset="0"/>
                <a:cs typeface="Times New Roman" panose="02020603050405020304" pitchFamily="18" charset="0"/>
              </a:rPr>
              <a:t>Педагог-психолог </a:t>
            </a:r>
          </a:p>
          <a:p>
            <a:pPr marL="0" marR="0" lvl="0" indent="0" algn="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lang="ru-RU" sz="1400" dirty="0">
                <a:solidFill>
                  <a:schemeClr val="tx1"/>
                </a:solidFill>
                <a:latin typeface="Times New Roman" panose="02020603050405020304" pitchFamily="18" charset="0"/>
                <a:cs typeface="Times New Roman" panose="02020603050405020304" pitchFamily="18" charset="0"/>
              </a:rPr>
              <a:t>Педагоги </a:t>
            </a: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МБДОУ №21 детский сад «Золотой ключик»</a:t>
            </a:r>
          </a:p>
          <a:p>
            <a:endParaRPr lang="ru-RU"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1023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FB06B4F-2BB8-9B18-F273-F49CA44A521C}"/>
              </a:ext>
            </a:extLst>
          </p:cNvPr>
          <p:cNvSpPr>
            <a:spLocks noGrp="1"/>
          </p:cNvSpPr>
          <p:nvPr>
            <p:ph type="title"/>
          </p:nvPr>
        </p:nvSpPr>
        <p:spPr>
          <a:xfrm>
            <a:off x="759630" y="290576"/>
            <a:ext cx="8596668" cy="1320800"/>
          </a:xfrm>
        </p:spPr>
        <p:txBody>
          <a:bodyPr>
            <a:normAutofit/>
          </a:bodyPr>
          <a:lstStyle/>
          <a:p>
            <a:r>
              <a:rPr lang="ru-RU" sz="2400" dirty="0">
                <a:latin typeface="Times New Roman" panose="02020603050405020304" pitchFamily="18" charset="0"/>
                <a:cs typeface="Times New Roman" panose="02020603050405020304" pitchFamily="18" charset="0"/>
              </a:rPr>
              <a:t>Родительские собрания</a:t>
            </a:r>
          </a:p>
        </p:txBody>
      </p:sp>
      <p:sp>
        <p:nvSpPr>
          <p:cNvPr id="3" name="Объект 2">
            <a:extLst>
              <a:ext uri="{FF2B5EF4-FFF2-40B4-BE49-F238E27FC236}">
                <a16:creationId xmlns:a16="http://schemas.microsoft.com/office/drawing/2014/main" xmlns="" id="{A371DA5D-6243-D38A-DFC6-5FC0C7CE2554}"/>
              </a:ext>
            </a:extLst>
          </p:cNvPr>
          <p:cNvSpPr>
            <a:spLocks noGrp="1"/>
          </p:cNvSpPr>
          <p:nvPr>
            <p:ph idx="1"/>
          </p:nvPr>
        </p:nvSpPr>
        <p:spPr>
          <a:xfrm>
            <a:off x="677334" y="690982"/>
            <a:ext cx="9207330" cy="5350382"/>
          </a:xfrm>
        </p:spPr>
        <p:txBody>
          <a:bodyPr>
            <a:normAutofit/>
          </a:bodyPr>
          <a:lstStyle/>
          <a:p>
            <a:pPr marL="265113" marR="0" lvl="0" indent="0" algn="just"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ru-RU" sz="1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Родительское собрание </a:t>
            </a:r>
            <a:r>
              <a:rPr kumimoji="0" lang="ru-RU" sz="1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в рамках деятельности РГ «Детский сад, семья, социум» на тему: «Читаем. Зачем читаем? Кому читаем?» (повысится компетентность родителей в вопросах речевого развития ребёнка; родители принимают активное участие в обогащении развивающей предметно-пространственной среды группы;  родители будут владеть информацией о разных жанрах детской литературы, о важности поддержания традиции семейного чтения,</a:t>
            </a:r>
            <a:r>
              <a:rPr kumimoji="0" lang="ru-RU" sz="14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изготовлены памятки для родителей о подборе литературных произведений  для чтения детям в соответствии с их возрастом</a:t>
            </a:r>
            <a:r>
              <a:rPr kumimoji="0" lang="ru-RU" sz="1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t>
            </a:r>
          </a:p>
          <a:p>
            <a:pPr marL="265113" marR="0" lvl="0" indent="0" algn="just"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ru-RU" sz="1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ru-RU" sz="14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Творческая мастерская для родителей «Мы вместе»: </a:t>
            </a:r>
            <a:r>
              <a:rPr kumimoji="0" lang="ru-RU" sz="1400" b="0"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«Рисуем дома с детьми».</a:t>
            </a:r>
            <a:r>
              <a:rPr kumimoji="0" lang="ru-RU" sz="1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 развитие навыков совместной деятельности, коммуникативных навыков детей и родителей, повышать компетентность родителей в вопросах развития у детей изобразительной деятельности)</a:t>
            </a:r>
            <a:endParaRPr kumimoji="0" lang="ru-RU" sz="1400" b="0"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endParaRPr>
          </a:p>
          <a:p>
            <a:pPr marL="265113" marR="0" lvl="0" indent="0" algn="just"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ru-RU" sz="1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ru-RU" sz="14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Родительское собрание</a:t>
            </a:r>
            <a:r>
              <a:rPr kumimoji="0" lang="ru-RU" altLang="ru-RU" sz="14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ru-RU" altLang="ru-RU" sz="1400" b="0"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на котором присутствовали и принимали участие воспитатели групп компенсирующей направленности и специалисты, работающие с детьми с ОВЗ. Родители активно играли и выполняли задания, принимая на себя роль детей и активно осваивали позицию родителей,  для  решения задач обучения и развития ребенка  (обучались, как? В какой форме?),  заниматься с детьми, чтобы им было интересно. Некоторые приёмы работы, используемые в коррекционно-развивающем процессе, отражены в первом выпуске </a:t>
            </a:r>
            <a:r>
              <a:rPr kumimoji="0" lang="ru-RU" altLang="ru-RU" sz="1400" b="0"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hlinkClick r:id="rId2">
                  <a:extLst>
                    <a:ext uri="{A12FA001-AC4F-418D-AE19-62706E023703}">
                      <ahyp:hlinkClr xmlns:ahyp="http://schemas.microsoft.com/office/drawing/2018/hyperlinkcolor" xmlns="" val="tx"/>
                    </a:ext>
                  </a:extLst>
                </a:hlinkClick>
              </a:rPr>
              <a:t>АЛЬМАНАХА </a:t>
            </a:r>
            <a:r>
              <a:rPr kumimoji="0" lang="ru-RU" altLang="ru-RU" sz="1400" b="0"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на тему: «Учимся говорить правильно»</a:t>
            </a:r>
          </a:p>
        </p:txBody>
      </p:sp>
      <p:pic>
        <p:nvPicPr>
          <p:cNvPr id="4" name="Рисунок 3">
            <a:extLst>
              <a:ext uri="{FF2B5EF4-FFF2-40B4-BE49-F238E27FC236}">
                <a16:creationId xmlns:a16="http://schemas.microsoft.com/office/drawing/2014/main" xmlns="" id="{4EF0A281-B980-4425-1273-9A85D60CCF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5211" y="4303693"/>
            <a:ext cx="2176116" cy="1832763"/>
          </a:xfrm>
          <a:prstGeom prst="rect">
            <a:avLst/>
          </a:prstGeom>
        </p:spPr>
      </p:pic>
      <p:pic>
        <p:nvPicPr>
          <p:cNvPr id="5" name="Picture 10">
            <a:extLst>
              <a:ext uri="{FF2B5EF4-FFF2-40B4-BE49-F238E27FC236}">
                <a16:creationId xmlns:a16="http://schemas.microsoft.com/office/drawing/2014/main" xmlns="" id="{28E6C2F2-4BA9-7C1B-805E-26C4F145F05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3280" y="4557062"/>
            <a:ext cx="2804784" cy="15776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a:extLst>
              <a:ext uri="{FF2B5EF4-FFF2-40B4-BE49-F238E27FC236}">
                <a16:creationId xmlns:a16="http://schemas.microsoft.com/office/drawing/2014/main" xmlns="" id="{916B6F10-1225-3889-C1F2-3C13E00ABB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7293" y="4273132"/>
            <a:ext cx="1893886" cy="1893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31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52506071-B54F-0AAE-4D01-E34ED4E253B5}"/>
              </a:ext>
            </a:extLst>
          </p:cNvPr>
          <p:cNvSpPr>
            <a:spLocks noGrp="1"/>
          </p:cNvSpPr>
          <p:nvPr>
            <p:ph idx="1"/>
          </p:nvPr>
        </p:nvSpPr>
        <p:spPr>
          <a:xfrm>
            <a:off x="677333" y="388991"/>
            <a:ext cx="9609937" cy="1787281"/>
          </a:xfrm>
        </p:spPr>
        <p:txBody>
          <a:bodyPr>
            <a:normAutofit/>
          </a:bodyPr>
          <a:lstStyle/>
          <a:p>
            <a:pPr marL="265113" marR="0" lvl="0" indent="0" algn="l" defTabSz="457200" rtl="0" eaLnBrk="1" fontAlgn="auto" latinLnBrk="0" hangingPunct="1">
              <a:lnSpc>
                <a:spcPct val="100000"/>
              </a:lnSpc>
              <a:spcBef>
                <a:spcPts val="1000"/>
              </a:spcBef>
              <a:spcAft>
                <a:spcPts val="0"/>
              </a:spcAft>
              <a:buClr>
                <a:srgbClr val="90C226"/>
              </a:buClr>
              <a:buSzPct val="80000"/>
              <a:buNone/>
              <a:tabLst/>
              <a:defRPr/>
            </a:pPr>
            <a:endParaRPr kumimoji="0" lang="ru-RU" sz="2000" b="0" i="0" u="none" strike="noStrike" kern="1200" cap="none" spc="0" normalizeH="0" baseline="0" noProof="0" dirty="0">
              <a:ln>
                <a:noFill/>
              </a:ln>
              <a:solidFill>
                <a:srgbClr val="2D2A2A"/>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265113" marR="0" lvl="0" indent="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ru-RU" sz="2000" b="1"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endParaRPr>
          </a:p>
        </p:txBody>
      </p:sp>
      <p:sp>
        <p:nvSpPr>
          <p:cNvPr id="4" name="AutoShape 2">
            <a:extLst>
              <a:ext uri="{FF2B5EF4-FFF2-40B4-BE49-F238E27FC236}">
                <a16:creationId xmlns:a16="http://schemas.microsoft.com/office/drawing/2014/main" xmlns="" id="{CFB6F880-5C8D-1CBB-437A-59E72265269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 name="Рисунок 4">
            <a:extLst>
              <a:ext uri="{FF2B5EF4-FFF2-40B4-BE49-F238E27FC236}">
                <a16:creationId xmlns:a16="http://schemas.microsoft.com/office/drawing/2014/main" xmlns="" id="{23854942-3A79-7AAC-3F7D-ACD1EA04DD7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817749" y="4715027"/>
            <a:ext cx="2123315" cy="1945592"/>
          </a:xfrm>
          <a:prstGeom prst="rect">
            <a:avLst/>
          </a:prstGeom>
        </p:spPr>
      </p:pic>
      <p:pic>
        <p:nvPicPr>
          <p:cNvPr id="1030" name="Picture 6">
            <a:extLst>
              <a:ext uri="{FF2B5EF4-FFF2-40B4-BE49-F238E27FC236}">
                <a16:creationId xmlns:a16="http://schemas.microsoft.com/office/drawing/2014/main" xmlns="" id="{988AAD89-8124-6BED-1AF2-F0A6A86323E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351948" y="4610695"/>
            <a:ext cx="2291334" cy="185831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4EEC630D-4B8E-EE49-E019-CC2BB9635FE0}"/>
              </a:ext>
            </a:extLst>
          </p:cNvPr>
          <p:cNvSpPr txBox="1"/>
          <p:nvPr/>
        </p:nvSpPr>
        <p:spPr>
          <a:xfrm>
            <a:off x="551904" y="609601"/>
            <a:ext cx="8596668" cy="1451679"/>
          </a:xfrm>
          <a:prstGeom prst="rect">
            <a:avLst/>
          </a:prstGeom>
          <a:noFill/>
        </p:spPr>
        <p:txBody>
          <a:bodyPr wrap="square">
            <a:spAutoFit/>
          </a:bodyPr>
          <a:lstStyle/>
          <a:p>
            <a:pPr marL="265113" marR="0" lvl="0" indent="0" algn="just"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ru-RU" sz="2400" b="0" i="0" u="none" strike="noStrike" kern="1200" cap="none" spc="0" normalizeH="0" baseline="0" noProof="0" dirty="0">
                <a:ln>
                  <a:noFill/>
                </a:ln>
                <a:solidFill>
                  <a:srgbClr val="2D2A2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фотовыставки, выставки детских работ:</a:t>
            </a:r>
          </a:p>
          <a:p>
            <a:pPr marL="265113" marR="0" lvl="0" indent="0" algn="just" defTabSz="457200" rtl="0" eaLnBrk="1" fontAlgn="auto" latinLnBrk="0" hangingPunct="1">
              <a:lnSpc>
                <a:spcPct val="100000"/>
              </a:lnSpc>
              <a:spcBef>
                <a:spcPts val="1000"/>
              </a:spcBef>
              <a:spcAft>
                <a:spcPts val="0"/>
              </a:spcAft>
              <a:buClr>
                <a:srgbClr val="90C226"/>
              </a:buClr>
              <a:buSzPct val="80000"/>
              <a:tabLst/>
              <a:defRPr/>
            </a:pPr>
            <a:r>
              <a:rPr lang="ru-RU" sz="1400" i="0" dirty="0">
                <a:effectLst/>
                <a:latin typeface="Times New Roman" panose="02020603050405020304" pitchFamily="18" charset="0"/>
                <a:cs typeface="Times New Roman" panose="02020603050405020304" pitchFamily="18" charset="0"/>
              </a:rPr>
              <a:t>Творческие выставки детских работ с родителями дают возможность сблизить в совместном творчестве всю семью, развивают творческие и познавательные способности детей,  помогает развивать навыки конструктивного общения дети-родители- педагоги. Выставки совместного творчества – эффективная форма взаимодействия детского сада с семьями воспитанников.</a:t>
            </a:r>
            <a:endParaRPr kumimoji="0" lang="ru-RU" sz="140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29B048AD-E16A-DDC3-004E-6093CBBA368A}"/>
              </a:ext>
            </a:extLst>
          </p:cNvPr>
          <p:cNvSpPr txBox="1"/>
          <p:nvPr/>
        </p:nvSpPr>
        <p:spPr>
          <a:xfrm>
            <a:off x="7233275" y="4178571"/>
            <a:ext cx="3022092" cy="338554"/>
          </a:xfrm>
          <a:prstGeom prst="rect">
            <a:avLst/>
          </a:prstGeom>
          <a:noFill/>
        </p:spPr>
        <p:txBody>
          <a:bodyPr wrap="square">
            <a:spAutoFit/>
          </a:bodyPr>
          <a:lstStyle/>
          <a:p>
            <a:r>
              <a:rPr kumimoji="0" lang="ru-RU" sz="1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«Подарок маме, своими руками»</a:t>
            </a:r>
            <a:endParaRPr lang="ru-RU" dirty="0"/>
          </a:p>
        </p:txBody>
      </p:sp>
      <p:sp>
        <p:nvSpPr>
          <p:cNvPr id="11" name="TextBox 10">
            <a:extLst>
              <a:ext uri="{FF2B5EF4-FFF2-40B4-BE49-F238E27FC236}">
                <a16:creationId xmlns:a16="http://schemas.microsoft.com/office/drawing/2014/main" xmlns="" id="{1E332A1C-8152-70B1-CD8A-6FA877DBA2D2}"/>
              </a:ext>
            </a:extLst>
          </p:cNvPr>
          <p:cNvSpPr txBox="1"/>
          <p:nvPr/>
        </p:nvSpPr>
        <p:spPr>
          <a:xfrm>
            <a:off x="706118" y="4101627"/>
            <a:ext cx="3787521" cy="830997"/>
          </a:xfrm>
          <a:prstGeom prst="rect">
            <a:avLst/>
          </a:prstGeom>
          <a:noFill/>
        </p:spPr>
        <p:txBody>
          <a:bodyPr wrap="square">
            <a:spAutoFit/>
          </a:bodyPr>
          <a:lstStyle/>
          <a:p>
            <a:r>
              <a:rPr kumimoji="0" lang="ru-RU" sz="1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«Я и моя семья – спортивные успехи» с целью популяризации здорового образа жизни. </a:t>
            </a:r>
            <a:endParaRPr lang="ru-RU" dirty="0"/>
          </a:p>
        </p:txBody>
      </p:sp>
      <p:pic>
        <p:nvPicPr>
          <p:cNvPr id="14" name="Picture 2">
            <a:extLst>
              <a:ext uri="{FF2B5EF4-FFF2-40B4-BE49-F238E27FC236}">
                <a16:creationId xmlns:a16="http://schemas.microsoft.com/office/drawing/2014/main" xmlns="" id="{DFE666B5-D5AB-AA3E-75C1-1E8852E3BF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0554" y="2390206"/>
            <a:ext cx="2522721" cy="189204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xmlns="" id="{D84F75B1-6BDC-C76A-7B6F-8CAECD248523}"/>
              </a:ext>
            </a:extLst>
          </p:cNvPr>
          <p:cNvSpPr txBox="1"/>
          <p:nvPr/>
        </p:nvSpPr>
        <p:spPr>
          <a:xfrm>
            <a:off x="4392153" y="2043864"/>
            <a:ext cx="3159522" cy="338554"/>
          </a:xfrm>
          <a:prstGeom prst="rect">
            <a:avLst/>
          </a:prstGeom>
          <a:noFill/>
        </p:spPr>
        <p:txBody>
          <a:bodyPr wrap="square">
            <a:spAutoFit/>
          </a:bodyPr>
          <a:lstStyle/>
          <a:p>
            <a:r>
              <a:rPr kumimoji="0" lang="ru-RU" sz="1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«Профессии настоящих мужчин» </a:t>
            </a:r>
            <a:endParaRPr lang="ru-RU" dirty="0"/>
          </a:p>
        </p:txBody>
      </p:sp>
      <p:pic>
        <p:nvPicPr>
          <p:cNvPr id="18" name="Picture 6">
            <a:extLst>
              <a:ext uri="{FF2B5EF4-FFF2-40B4-BE49-F238E27FC236}">
                <a16:creationId xmlns:a16="http://schemas.microsoft.com/office/drawing/2014/main" xmlns="" id="{06E1305E-38AE-7EB2-4499-73ADC01AAD7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1927" y="2462860"/>
            <a:ext cx="2120457" cy="159006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xmlns="" id="{41C85C36-0D33-FB93-2DAD-7C9D833A1D22}"/>
              </a:ext>
            </a:extLst>
          </p:cNvPr>
          <p:cNvSpPr txBox="1"/>
          <p:nvPr/>
        </p:nvSpPr>
        <p:spPr>
          <a:xfrm>
            <a:off x="954731" y="2035078"/>
            <a:ext cx="2249805" cy="338554"/>
          </a:xfrm>
          <a:prstGeom prst="rect">
            <a:avLst/>
          </a:prstGeom>
          <a:noFill/>
        </p:spPr>
        <p:txBody>
          <a:bodyPr wrap="square">
            <a:spAutoFit/>
          </a:bodyPr>
          <a:lstStyle/>
          <a:p>
            <a:r>
              <a:rPr kumimoji="0" lang="ru-RU" sz="1600" b="0" i="0" u="none"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«Осенний вернисаж» </a:t>
            </a:r>
            <a:endParaRPr lang="ru-RU" dirty="0"/>
          </a:p>
        </p:txBody>
      </p:sp>
    </p:spTree>
    <p:extLst>
      <p:ext uri="{BB962C8B-B14F-4D97-AF65-F5344CB8AC3E}">
        <p14:creationId xmlns:p14="http://schemas.microsoft.com/office/powerpoint/2010/main" val="2229196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925E1C9-CC32-6003-3C55-77AFD6514A23}"/>
              </a:ext>
            </a:extLst>
          </p:cNvPr>
          <p:cNvSpPr>
            <a:spLocks noGrp="1"/>
          </p:cNvSpPr>
          <p:nvPr>
            <p:ph type="title"/>
          </p:nvPr>
        </p:nvSpPr>
        <p:spPr>
          <a:xfrm>
            <a:off x="677334" y="609600"/>
            <a:ext cx="8596668" cy="1874520"/>
          </a:xfrm>
        </p:spPr>
        <p:txBody>
          <a:bodyPr>
            <a:normAutofit fontScale="90000"/>
          </a:bodyPr>
          <a:lstStyle/>
          <a:p>
            <a:pPr marL="182563" marR="0" lvl="0" indent="-182563"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lang="ru-RU" sz="1800" dirty="0">
                <a:solidFill>
                  <a:srgbClr val="2D2A2A"/>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800" b="1" dirty="0">
                <a:solidFill>
                  <a:srgbClr val="2D2A2A"/>
                </a:solidFill>
                <a:latin typeface="Times New Roman" panose="02020603050405020304" pitchFamily="18" charset="0"/>
                <a:ea typeface="Times New Roman" panose="02020603050405020304" pitchFamily="18" charset="0"/>
                <a:cs typeface="Times New Roman" panose="02020603050405020304" pitchFamily="18" charset="0"/>
              </a:rPr>
              <a:t>О</a:t>
            </a:r>
            <a:r>
              <a:rPr kumimoji="0" lang="ru-RU" sz="1800" b="1" i="0" u="none" strike="noStrike" kern="1200" cap="none" spc="0" normalizeH="0" baseline="0" noProof="0" dirty="0">
                <a:ln>
                  <a:noFill/>
                </a:ln>
                <a:solidFill>
                  <a:srgbClr val="2D2A2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бобщение опыта семейного воспитания.</a:t>
            </a:r>
            <a:r>
              <a:rPr kumimoji="0" lang="ru-RU" sz="2000" b="1" i="0" u="none" strike="noStrike" kern="1200" cap="none" spc="0" normalizeH="0" baseline="0" noProof="0" dirty="0">
                <a:ln>
                  <a:noFill/>
                </a:ln>
                <a:solidFill>
                  <a:srgbClr val="2D2A2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ru-RU" sz="2000" b="1" i="0" u="none" strike="noStrike" kern="1200" cap="none" spc="0" normalizeH="0" baseline="0" noProof="0" dirty="0">
                <a:ln>
                  <a:noFill/>
                </a:ln>
                <a:solidFill>
                  <a:srgbClr val="2D2A2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2000" b="0" i="0" u="none" strike="noStrike" kern="1200" cap="none" spc="0" normalizeH="0" baseline="0" noProof="0" dirty="0">
                <a:ln>
                  <a:noFill/>
                </a:ln>
                <a:solidFill>
                  <a:srgbClr val="2D2A2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ru-RU" sz="1800" b="1"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Творческая мастерская для родителей «День рождения ребёнка, как сделать этот праздник незабываемым? </a:t>
            </a:r>
            <a:r>
              <a:rPr kumimoji="0" lang="ru-RU" sz="1800" b="0" i="0" u="none" strike="noStrike" kern="1200" cap="none" spc="0" normalizeH="0" baseline="0" noProof="0" dirty="0">
                <a:ln>
                  <a:noFill/>
                </a:ln>
                <a:solidFill>
                  <a:srgbClr val="2D2A2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Родители делятся своим опытом как можно провести праздник «День рождения ребенка», педагоги предлагают свои варианты.</a:t>
            </a:r>
            <a:r>
              <a:rPr kumimoji="0" lang="ru-RU" sz="1800" b="0" i="0" u="none" strike="noStrike" kern="1200" cap="none" spc="0" normalizeH="0" noProof="0" dirty="0">
                <a:ln>
                  <a:noFill/>
                </a:ln>
                <a:solidFill>
                  <a:srgbClr val="2D2A2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Совместными усилиями разрабатываются сценарии проведения Дня рождения ребенка в кругу семьи.</a:t>
            </a:r>
            <a:r>
              <a:rPr kumimoji="0" lang="ru-RU" sz="1800" b="0" i="0" u="none" strike="noStrike" kern="1200" cap="none" spc="0" normalizeH="0" baseline="0" noProof="0" dirty="0">
                <a:ln>
                  <a:noFill/>
                </a:ln>
                <a:solidFill>
                  <a:srgbClr val="2D2A2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ru-RU" sz="1800" b="0" i="0" u="none" strike="noStrike" kern="1200" cap="none" spc="0" normalizeH="0" baseline="0" noProof="0" dirty="0">
                <a:ln>
                  <a:noFill/>
                </a:ln>
                <a:solidFill>
                  <a:srgbClr val="2D2A2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8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
            </a:r>
            <a:br>
              <a:rPr kumimoji="0" lang="ru-RU" sz="18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br>
            <a:r>
              <a:rPr kumimoji="0" lang="ru-RU" sz="18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
            </a:r>
            <a:br>
              <a:rPr kumimoji="0" lang="ru-RU" sz="18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br>
            <a:r>
              <a:rPr kumimoji="0" lang="ru-RU" sz="18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
            </a:r>
            <a:br>
              <a:rPr kumimoji="0" lang="ru-RU" sz="18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br>
            <a:endParaRPr lang="ru-RU" dirty="0"/>
          </a:p>
        </p:txBody>
      </p:sp>
      <p:pic>
        <p:nvPicPr>
          <p:cNvPr id="8" name="Рисунок 7">
            <a:extLst>
              <a:ext uri="{FF2B5EF4-FFF2-40B4-BE49-F238E27FC236}">
                <a16:creationId xmlns:a16="http://schemas.microsoft.com/office/drawing/2014/main" xmlns="" id="{DD4B2025-B0C7-93EF-F40B-9EC512831A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2320" y="2059686"/>
            <a:ext cx="2919984" cy="2189988"/>
          </a:xfrm>
          <a:prstGeom prst="rect">
            <a:avLst/>
          </a:prstGeom>
        </p:spPr>
      </p:pic>
      <p:pic>
        <p:nvPicPr>
          <p:cNvPr id="10" name="Рисунок 9">
            <a:extLst>
              <a:ext uri="{FF2B5EF4-FFF2-40B4-BE49-F238E27FC236}">
                <a16:creationId xmlns:a16="http://schemas.microsoft.com/office/drawing/2014/main" xmlns="" id="{2D734FDB-F53E-C9B1-E0F2-03553E1ED2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7700" y="4746498"/>
            <a:ext cx="2356104" cy="1767078"/>
          </a:xfrm>
          <a:prstGeom prst="rect">
            <a:avLst/>
          </a:prstGeom>
        </p:spPr>
      </p:pic>
      <p:pic>
        <p:nvPicPr>
          <p:cNvPr id="12" name="Рисунок 11">
            <a:extLst>
              <a:ext uri="{FF2B5EF4-FFF2-40B4-BE49-F238E27FC236}">
                <a16:creationId xmlns:a16="http://schemas.microsoft.com/office/drawing/2014/main" xmlns="" id="{365057D2-EA1A-015B-5D12-DCC1309505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4614" y="4746498"/>
            <a:ext cx="2356104" cy="1767078"/>
          </a:xfrm>
          <a:prstGeom prst="rect">
            <a:avLst/>
          </a:prstGeom>
        </p:spPr>
      </p:pic>
      <p:pic>
        <p:nvPicPr>
          <p:cNvPr id="14" name="Рисунок 13">
            <a:extLst>
              <a:ext uri="{FF2B5EF4-FFF2-40B4-BE49-F238E27FC236}">
                <a16:creationId xmlns:a16="http://schemas.microsoft.com/office/drawing/2014/main" xmlns="" id="{182A0882-44A9-F780-D9ED-FDD31F523EA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354019" y="1996409"/>
            <a:ext cx="2919983" cy="2316541"/>
          </a:xfrm>
          <a:prstGeom prst="rect">
            <a:avLst/>
          </a:prstGeom>
        </p:spPr>
      </p:pic>
    </p:spTree>
    <p:extLst>
      <p:ext uri="{BB962C8B-B14F-4D97-AF65-F5344CB8AC3E}">
        <p14:creationId xmlns:p14="http://schemas.microsoft.com/office/powerpoint/2010/main" val="216268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824A226-F53A-F02A-2A8B-3004B744D6F8}"/>
              </a:ext>
            </a:extLst>
          </p:cNvPr>
          <p:cNvSpPr>
            <a:spLocks noGrp="1"/>
          </p:cNvSpPr>
          <p:nvPr>
            <p:ph type="title"/>
          </p:nvPr>
        </p:nvSpPr>
        <p:spPr/>
        <p:txBody>
          <a:bodyPr>
            <a:normAutofit/>
          </a:bodyPr>
          <a:lstStyle/>
          <a:p>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j-cs"/>
              </a:rPr>
              <a:t>Нетрадиционные: (дифференцированный подход)</a:t>
            </a:r>
            <a:b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j-cs"/>
              </a:rPr>
            </a:b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j-cs"/>
              </a:rPr>
              <a:t>1.Арт-терапия. Рисование в парах </a:t>
            </a: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j-cs"/>
              </a:rPr>
              <a:t>«</a:t>
            </a:r>
            <a:r>
              <a:rPr kumimoji="0" lang="ru-RU" sz="20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j-cs"/>
              </a:rPr>
              <a:t>родитель (законный </a:t>
            </a:r>
            <a:r>
              <a:rPr kumimoji="0" lang="ru-RU" sz="20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j-cs"/>
              </a:rPr>
              <a:t>представитель</a:t>
            </a:r>
            <a:r>
              <a:rPr kumimoji="0" lang="ru-RU" sz="20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j-cs"/>
              </a:rPr>
              <a:t>) </a:t>
            </a: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j-cs"/>
              </a:rPr>
              <a:t>-</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j-cs"/>
              </a:rPr>
              <a:t>ребенок» одной кистью на двоих. «Птица счастья».</a:t>
            </a:r>
            <a:r>
              <a:rPr lang="ru-RU" sz="1100" b="0" i="0" dirty="0">
                <a:solidFill>
                  <a:srgbClr val="000000"/>
                </a:solidFill>
                <a:effectLst/>
                <a:latin typeface="-apple-system"/>
              </a:rPr>
              <a:t> </a:t>
            </a:r>
            <a:r>
              <a:rPr lang="ru-RU" sz="1400" b="0" i="0" dirty="0">
                <a:solidFill>
                  <a:srgbClr val="000000"/>
                </a:solidFill>
                <a:effectLst/>
                <a:latin typeface="Times New Roman" panose="02020603050405020304" pitchFamily="18" charset="0"/>
                <a:cs typeface="Times New Roman" panose="02020603050405020304" pitchFamily="18" charset="0"/>
              </a:rPr>
              <a:t>Цель: развитие навыков коммуникации, умение действовать в паре слаженно, без конфликтов, развитие эмпатии.</a:t>
            </a:r>
            <a:endParaRPr lang="ru-RU" sz="1400" dirty="0">
              <a:latin typeface="Times New Roman" panose="02020603050405020304" pitchFamily="18" charset="0"/>
              <a:cs typeface="Times New Roman" panose="02020603050405020304" pitchFamily="18" charset="0"/>
            </a:endParaRPr>
          </a:p>
        </p:txBody>
      </p:sp>
      <p:pic>
        <p:nvPicPr>
          <p:cNvPr id="4" name="Объект 3">
            <a:extLst>
              <a:ext uri="{FF2B5EF4-FFF2-40B4-BE49-F238E27FC236}">
                <a16:creationId xmlns:a16="http://schemas.microsoft.com/office/drawing/2014/main" xmlns="" id="{6B2B3AAF-7D4A-02D4-10F1-DE16870677C9}"/>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940358" y="2953512"/>
            <a:ext cx="2072366" cy="2476852"/>
          </a:xfrm>
          <a:prstGeom prst="rect">
            <a:avLst/>
          </a:prstGeom>
        </p:spPr>
      </p:pic>
      <p:pic>
        <p:nvPicPr>
          <p:cNvPr id="5" name="Рисунок 4">
            <a:extLst>
              <a:ext uri="{FF2B5EF4-FFF2-40B4-BE49-F238E27FC236}">
                <a16:creationId xmlns:a16="http://schemas.microsoft.com/office/drawing/2014/main" xmlns="" id="{533B8FA9-D818-CF4C-154B-82DEA954C4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006861" y="2255773"/>
            <a:ext cx="2602979" cy="1952234"/>
          </a:xfrm>
          <a:prstGeom prst="rect">
            <a:avLst/>
          </a:prstGeom>
        </p:spPr>
      </p:pic>
      <p:pic>
        <p:nvPicPr>
          <p:cNvPr id="6" name="Рисунок 5">
            <a:extLst>
              <a:ext uri="{FF2B5EF4-FFF2-40B4-BE49-F238E27FC236}">
                <a16:creationId xmlns:a16="http://schemas.microsoft.com/office/drawing/2014/main" xmlns="" id="{0B6051B2-DB6B-821A-00E5-FF6F019A33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091685" y="3152756"/>
            <a:ext cx="2602980" cy="1952235"/>
          </a:xfrm>
          <a:prstGeom prst="rect">
            <a:avLst/>
          </a:prstGeom>
        </p:spPr>
      </p:pic>
      <p:pic>
        <p:nvPicPr>
          <p:cNvPr id="7" name="Рисунок 6">
            <a:extLst>
              <a:ext uri="{FF2B5EF4-FFF2-40B4-BE49-F238E27FC236}">
                <a16:creationId xmlns:a16="http://schemas.microsoft.com/office/drawing/2014/main" xmlns="" id="{E5C8AE65-212E-031A-257F-AAC14FB253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7151428" y="2279269"/>
            <a:ext cx="2790952" cy="2093214"/>
          </a:xfrm>
          <a:prstGeom prst="rect">
            <a:avLst/>
          </a:prstGeom>
        </p:spPr>
      </p:pic>
    </p:spTree>
    <p:extLst>
      <p:ext uri="{BB962C8B-B14F-4D97-AF65-F5344CB8AC3E}">
        <p14:creationId xmlns:p14="http://schemas.microsoft.com/office/powerpoint/2010/main" val="3770582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E362006-72CA-CF41-80E2-025B92BE6E0D}"/>
              </a:ext>
            </a:extLst>
          </p:cNvPr>
          <p:cNvSpPr>
            <a:spLocks noGrp="1"/>
          </p:cNvSpPr>
          <p:nvPr>
            <p:ph type="title"/>
          </p:nvPr>
        </p:nvSpPr>
        <p:spPr>
          <a:xfrm>
            <a:off x="677334" y="609600"/>
            <a:ext cx="9225618" cy="1320800"/>
          </a:xfrm>
        </p:spPr>
        <p:txBody>
          <a:bodyPr>
            <a:noAutofit/>
          </a:bodyPr>
          <a:lstStyle/>
          <a:p>
            <a:pPr>
              <a:lnSpc>
                <a:spcPct val="107000"/>
              </a:lnSpc>
              <a:spcAft>
                <a:spcPts val="800"/>
              </a:spcAft>
            </a:pPr>
            <a:r>
              <a:rPr lang="ru-RU"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Игры с родителями на укрепление детско-родительских отношений: </a:t>
            </a:r>
            <a:br>
              <a:rPr lang="ru-RU"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16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Игра «Нарисуй радость – грусть» </a:t>
            </a:r>
            <a:r>
              <a:rPr lang="ru-RU" sz="1600" kern="1200" dirty="0">
                <a:solidFill>
                  <a:schemeClr val="tx1"/>
                </a:solidFill>
                <a:effectLst/>
                <a:latin typeface="Times New Roman" panose="02020603050405020304" pitchFamily="18" charset="0"/>
                <a:ea typeface="+mj-ea"/>
                <a:cs typeface="Times New Roman" panose="02020603050405020304" pitchFamily="18" charset="0"/>
              </a:rPr>
              <a:t>Цель: развитие умения согласовывать свои действия между родителем и ребенком, по выбору цвета и тематике рисунка отследить отношение к проделанной работе.</a:t>
            </a:r>
            <a:r>
              <a:rPr lang="ru-RU"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
            <a:br>
              <a:rPr lang="ru-RU"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ru-RU" sz="1600" b="1" kern="1200" dirty="0">
                <a:solidFill>
                  <a:schemeClr val="tx1"/>
                </a:solidFill>
                <a:effectLst/>
                <a:latin typeface="Times New Roman" panose="02020603050405020304" pitchFamily="18" charset="0"/>
                <a:ea typeface="+mj-ea"/>
                <a:cs typeface="Times New Roman" panose="02020603050405020304" pitchFamily="18" charset="0"/>
              </a:rPr>
              <a:t>Игра «Каким я вижу тебя…!» </a:t>
            </a:r>
            <a:r>
              <a:rPr lang="ru-RU" sz="1600" kern="1200" dirty="0">
                <a:solidFill>
                  <a:schemeClr val="tx1"/>
                </a:solidFill>
                <a:effectLst/>
                <a:latin typeface="Times New Roman" panose="02020603050405020304" pitchFamily="18" charset="0"/>
                <a:ea typeface="+mj-ea"/>
                <a:cs typeface="Times New Roman" panose="02020603050405020304" pitchFamily="18" charset="0"/>
              </a:rPr>
              <a:t>Цель: предоставить возможность подумать родителя и ребенка о том, каким они хотят видеть друг друга.</a:t>
            </a:r>
            <a:r>
              <a:rPr lang="ru-RU"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
            <a:br>
              <a:rPr lang="ru-RU"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ru-RU" sz="16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Игра «Слепой и поводырь»</a:t>
            </a:r>
            <a:r>
              <a:rPr lang="ru-RU" sz="1600" b="1" kern="1200" dirty="0">
                <a:solidFill>
                  <a:schemeClr val="tx1"/>
                </a:solidFill>
                <a:effectLst/>
                <a:latin typeface="Times New Roman" panose="02020603050405020304" pitchFamily="18" charset="0"/>
                <a:ea typeface="+mj-ea"/>
                <a:cs typeface="Times New Roman" panose="02020603050405020304" pitchFamily="18" charset="0"/>
              </a:rPr>
              <a:t> </a:t>
            </a:r>
            <a:r>
              <a:rPr lang="ru-RU" sz="1600" kern="1200" dirty="0">
                <a:solidFill>
                  <a:schemeClr val="tx1"/>
                </a:solidFill>
                <a:effectLst/>
                <a:latin typeface="Times New Roman" panose="02020603050405020304" pitchFamily="18" charset="0"/>
                <a:ea typeface="+mj-ea"/>
                <a:cs typeface="Times New Roman" panose="02020603050405020304" pitchFamily="18" charset="0"/>
              </a:rPr>
              <a:t>Цель: развивать у детей чувство общности со сверстниками, членами семьи, доверия друг к другу.</a:t>
            </a:r>
            <a:r>
              <a:rPr lang="ru-RU" sz="16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ru-RU" sz="1100" dirty="0">
                <a:effectLst/>
                <a:latin typeface="Calibri" panose="020F0502020204030204" pitchFamily="34" charset="0"/>
                <a:ea typeface="Calibri" panose="020F0502020204030204" pitchFamily="34" charset="0"/>
                <a:cs typeface="Times New Roman" panose="02020603050405020304" pitchFamily="18" charset="0"/>
              </a:rPr>
              <a:t/>
            </a:r>
            <a:br>
              <a:rPr lang="ru-RU" sz="1100" dirty="0">
                <a:effectLst/>
                <a:latin typeface="Calibri" panose="020F0502020204030204" pitchFamily="34" charset="0"/>
                <a:ea typeface="Calibri" panose="020F0502020204030204" pitchFamily="34" charset="0"/>
                <a:cs typeface="Times New Roman" panose="02020603050405020304" pitchFamily="18" charset="0"/>
              </a:rPr>
            </a:br>
            <a:r>
              <a:rPr lang="ru-RU"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Игра «Беседа одним карандашом»</a:t>
            </a:r>
            <a:r>
              <a:rPr lang="ru-RU" sz="1000" b="1" i="0" dirty="0">
                <a:solidFill>
                  <a:srgbClr val="333333"/>
                </a:solidFill>
                <a:effectLst/>
                <a:latin typeface="YS Text"/>
              </a:rPr>
              <a:t> </a:t>
            </a:r>
            <a:r>
              <a:rPr lang="ru-RU" sz="1600" b="0" i="0" dirty="0">
                <a:solidFill>
                  <a:srgbClr val="333333"/>
                </a:solidFill>
                <a:effectLst/>
                <a:latin typeface="Times New Roman" panose="02020603050405020304" pitchFamily="18" charset="0"/>
                <a:cs typeface="Times New Roman" panose="02020603050405020304" pitchFamily="18" charset="0"/>
              </a:rPr>
              <a:t>Цель: эмоциональное сближение родителей и детей. </a:t>
            </a:r>
            <a:r>
              <a:rPr lang="ru-RU"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r>
            <a:br>
              <a:rPr lang="ru-RU"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1600" i="0" dirty="0">
                <a:solidFill>
                  <a:srgbClr val="000000"/>
                </a:solidFill>
                <a:effectLst/>
                <a:latin typeface="Times New Roman" panose="02020603050405020304" pitchFamily="18" charset="0"/>
                <a:cs typeface="Times New Roman" panose="02020603050405020304" pitchFamily="18" charset="0"/>
              </a:rPr>
              <a:t>Игры на укрепление семейных традиций, отношений. Актуализация семейных ценностей, традиций:</a:t>
            </a:r>
            <a:br>
              <a:rPr lang="ru-RU" sz="1600" i="0" dirty="0">
                <a:solidFill>
                  <a:srgbClr val="000000"/>
                </a:solidFill>
                <a:effectLst/>
                <a:latin typeface="Times New Roman" panose="02020603050405020304" pitchFamily="18" charset="0"/>
                <a:cs typeface="Times New Roman" panose="02020603050405020304" pitchFamily="18" charset="0"/>
              </a:rPr>
            </a:br>
            <a:r>
              <a:rPr lang="ru-RU" sz="1600" b="1" i="0" dirty="0">
                <a:solidFill>
                  <a:srgbClr val="000000"/>
                </a:solidFill>
                <a:effectLst/>
                <a:latin typeface="Times New Roman" panose="02020603050405020304" pitchFamily="18" charset="0"/>
                <a:cs typeface="Times New Roman" panose="02020603050405020304" pitchFamily="18" charset="0"/>
              </a:rPr>
              <a:t>«Большая семейная фотография», </a:t>
            </a:r>
            <a:r>
              <a:rPr lang="ru-RU" sz="1600" b="1" dirty="0">
                <a:solidFill>
                  <a:srgbClr val="000000"/>
                </a:solidFill>
                <a:effectLst/>
                <a:latin typeface="Times New Roman" panose="02020603050405020304" pitchFamily="18" charset="0"/>
                <a:ea typeface="Times New Roman" panose="02020603050405020304" pitchFamily="18" charset="0"/>
              </a:rPr>
              <a:t>«Строители»;</a:t>
            </a:r>
            <a:r>
              <a:rPr lang="ru-RU" sz="1600" dirty="0">
                <a:effectLst/>
                <a:latin typeface="Times New Roman" panose="02020603050405020304" pitchFamily="18" charset="0"/>
                <a:ea typeface="Times New Roman" panose="02020603050405020304" pitchFamily="18" charset="0"/>
              </a:rPr>
              <a:t/>
            </a:r>
            <a:br>
              <a:rPr lang="ru-RU" sz="1600" dirty="0">
                <a:effectLst/>
                <a:latin typeface="Times New Roman" panose="02020603050405020304" pitchFamily="18" charset="0"/>
                <a:ea typeface="Times New Roman" panose="02020603050405020304" pitchFamily="18" charset="0"/>
              </a:rPr>
            </a:br>
            <a:endParaRPr lang="ru-RU" sz="1600" dirty="0">
              <a:solidFill>
                <a:srgbClr val="FF000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28B74C21-4AD0-AEE2-3469-2FEC764D33DB}"/>
              </a:ext>
            </a:extLst>
          </p:cNvPr>
          <p:cNvSpPr>
            <a:spLocks noGrp="1"/>
          </p:cNvSpPr>
          <p:nvPr>
            <p:ph idx="1"/>
          </p:nvPr>
        </p:nvSpPr>
        <p:spPr>
          <a:xfrm>
            <a:off x="677334" y="3968496"/>
            <a:ext cx="8932828" cy="2279904"/>
          </a:xfrm>
        </p:spPr>
        <p:txBody>
          <a:bodyPr>
            <a:normAutofit/>
          </a:bodyPr>
          <a:lstStyle/>
          <a:p>
            <a:endParaRPr lang="ru-RU" dirty="0"/>
          </a:p>
          <a:p>
            <a:pPr marL="0" indent="0">
              <a:buNone/>
            </a:pPr>
            <a:endParaRPr lang="ru-RU" dirty="0"/>
          </a:p>
          <a:p>
            <a:endParaRPr lang="ru-RU" dirty="0"/>
          </a:p>
          <a:p>
            <a:endParaRPr lang="ru-RU" dirty="0"/>
          </a:p>
        </p:txBody>
      </p:sp>
      <p:pic>
        <p:nvPicPr>
          <p:cNvPr id="5122" name="Picture 2">
            <a:extLst>
              <a:ext uri="{FF2B5EF4-FFF2-40B4-BE49-F238E27FC236}">
                <a16:creationId xmlns:a16="http://schemas.microsoft.com/office/drawing/2014/main" xmlns="" id="{71780AB0-8C0F-9097-E59F-90CFCAE05D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123" y="3777488"/>
            <a:ext cx="2125825" cy="2125825"/>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xmlns="" id="{E82CCCA0-008A-E0F0-0D76-599A2B1DAC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2925" y="3777487"/>
            <a:ext cx="2834435" cy="2125826"/>
          </a:xfrm>
          <a:prstGeom prst="rect">
            <a:avLst/>
          </a:prstGeom>
        </p:spPr>
      </p:pic>
    </p:spTree>
    <p:extLst>
      <p:ext uri="{BB962C8B-B14F-4D97-AF65-F5344CB8AC3E}">
        <p14:creationId xmlns:p14="http://schemas.microsoft.com/office/powerpoint/2010/main" val="347858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xmlns="" id="{185352FA-79E0-C9D6-8BF9-794A7B6F43E4}"/>
              </a:ext>
            </a:extLst>
          </p:cNvPr>
          <p:cNvSpPr>
            <a:spLocks noGrp="1"/>
          </p:cNvSpPr>
          <p:nvPr>
            <p:ph type="title"/>
          </p:nvPr>
        </p:nvSpPr>
        <p:spPr>
          <a:xfrm>
            <a:off x="677334" y="609600"/>
            <a:ext cx="8596668" cy="4977384"/>
          </a:xfrm>
        </p:spPr>
        <p:txBody>
          <a:bodyPr>
            <a:normAutofit fontScale="90000"/>
          </a:bodyPr>
          <a:lstStyle/>
          <a:p>
            <a:r>
              <a:rPr kumimoji="0" lang="ru-RU" sz="1800" b="1"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j-ea"/>
                <a:cs typeface="Times New Roman" panose="02020603050405020304" pitchFamily="18" charset="0"/>
              </a:rPr>
              <a:t>Для развития у детей навыков общения, формирования  опыта  взаимодействия с взрослыми людьми, развития эмоционально- волевой сферы ребенка, </a:t>
            </a:r>
            <a:r>
              <a:rPr kumimoji="0" lang="ru-RU" sz="18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j-ea"/>
                <a:cs typeface="Times New Roman" panose="02020603050405020304" pitchFamily="18" charset="0"/>
              </a:rPr>
              <a:t> </a:t>
            </a:r>
            <a:r>
              <a:rPr kumimoji="0" lang="ru-RU" sz="1800" b="1"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j-ea"/>
                <a:cs typeface="Times New Roman" panose="02020603050405020304" pitchFamily="18" charset="0"/>
              </a:rPr>
              <a:t>с детьми проведены серии познавательных занятий:</a:t>
            </a:r>
            <a:r>
              <a:rPr kumimoji="0" lang="ru-RU" sz="1200" b="0" i="0" u="none" strike="noStrike" kern="1200" cap="none" spc="0" normalizeH="0" baseline="0" noProof="0" dirty="0">
                <a:ln>
                  <a:noFill/>
                </a:ln>
                <a:solidFill>
                  <a:prstClr val="black">
                    <a:lumMod val="75000"/>
                    <a:lumOff val="25000"/>
                  </a:prstClr>
                </a:solidFill>
                <a:effectLst/>
                <a:uLnTx/>
                <a:uFillTx/>
                <a:latin typeface="Trebuchet MS"/>
                <a:ea typeface="+mj-ea"/>
                <a:cs typeface="+mj-cs"/>
              </a:rPr>
              <a:t/>
            </a:r>
            <a:br>
              <a:rPr kumimoji="0" lang="ru-RU" sz="1200" b="0" i="0" u="none" strike="noStrike" kern="1200" cap="none" spc="0" normalizeH="0" baseline="0" noProof="0" dirty="0">
                <a:ln>
                  <a:noFill/>
                </a:ln>
                <a:solidFill>
                  <a:prstClr val="black">
                    <a:lumMod val="75000"/>
                    <a:lumOff val="25000"/>
                  </a:prstClr>
                </a:solidFill>
                <a:effectLst/>
                <a:uLnTx/>
                <a:uFillTx/>
                <a:latin typeface="Trebuchet MS"/>
                <a:ea typeface="+mj-ea"/>
                <a:cs typeface="+mj-cs"/>
              </a:rPr>
            </a:br>
            <a:r>
              <a:rPr kumimoji="0" lang="ru-RU" sz="1400" b="0" i="0" u="none" strike="noStrike" kern="1200" cap="none" spc="0" normalizeH="0" baseline="0" noProof="0" dirty="0">
                <a:ln>
                  <a:noFill/>
                </a:ln>
                <a:solidFill>
                  <a:prstClr val="black"/>
                </a:solidFill>
                <a:effectLst/>
                <a:highlight>
                  <a:srgbClr val="FFFFFF"/>
                </a:highligh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1400" b="1" i="1" u="none" strike="noStrike" kern="1200" cap="none" spc="0" normalizeH="0" baseline="0" noProof="0" dirty="0">
                <a:ln>
                  <a:noFill/>
                </a:ln>
                <a:solidFill>
                  <a:prstClr val="black"/>
                </a:solidFill>
                <a:effectLst/>
                <a:highlight>
                  <a:srgbClr val="FFFFFF"/>
                </a:highlight>
                <a:uLnTx/>
                <a:uFillTx/>
                <a:latin typeface="Times New Roman" panose="02020603050405020304" pitchFamily="18" charset="0"/>
                <a:ea typeface="Times New Roman" panose="02020603050405020304" pitchFamily="18" charset="0"/>
                <a:cs typeface="Times New Roman" panose="02020603050405020304" pitchFamily="18" charset="0"/>
              </a:rPr>
              <a:t>Что я знаю о себе».</a:t>
            </a: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400" b="1" i="0" u="none" strike="noStrike" kern="1200" cap="none" spc="0" normalizeH="0" baseline="0" noProof="0" dirty="0">
                <a:ln>
                  <a:noFill/>
                </a:ln>
                <a:solidFill>
                  <a:prstClr val="black"/>
                </a:solidFill>
                <a:effectLst/>
                <a:highlight>
                  <a:srgbClr val="FFFFFF"/>
                </a:highlight>
                <a:uLnTx/>
                <a:uFillTx/>
                <a:latin typeface="Times New Roman" panose="02020603050405020304" pitchFamily="18" charset="0"/>
                <a:ea typeface="Times New Roman" panose="02020603050405020304" pitchFamily="18" charset="0"/>
                <a:cs typeface="Times New Roman" panose="02020603050405020304" pitchFamily="18" charset="0"/>
              </a:rPr>
              <a:t>Цель : </a:t>
            </a:r>
            <a:r>
              <a:rPr kumimoji="0" lang="ru-RU" sz="1400" b="0" i="0" u="none" strike="noStrike" kern="1200" cap="none" spc="0" normalizeH="0" baseline="0" noProof="0" dirty="0">
                <a:ln>
                  <a:noFill/>
                </a:ln>
                <a:solidFill>
                  <a:prstClr val="black"/>
                </a:solidFill>
                <a:effectLst/>
                <a:highlight>
                  <a:srgbClr val="FFFFFF"/>
                </a:highlight>
                <a:uLnTx/>
                <a:uFillTx/>
                <a:latin typeface="Times New Roman" panose="02020603050405020304" pitchFamily="18" charset="0"/>
                <a:ea typeface="Times New Roman" panose="02020603050405020304" pitchFamily="18" charset="0"/>
                <a:cs typeface="Times New Roman" panose="02020603050405020304" pitchFamily="18" charset="0"/>
              </a:rPr>
              <a:t>формировать у ребёнка представления к человеческому роду; обратить внимание ребенка на самого себя, на свои возможности и способности, научить оценивать и ценить себя, к заботе о собственном здоровье. На основе познания себя формировать умение видеть и понимать другого человека, проявлять сопереживание, сочувствие к людям.</a:t>
            </a: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400" b="0" i="0" u="none" strike="noStrike" kern="1200" cap="none" spc="0" normalizeH="0" baseline="0" noProof="0" dirty="0">
                <a:ln>
                  <a:noFill/>
                </a:ln>
                <a:solidFill>
                  <a:prstClr val="black"/>
                </a:solidFill>
                <a:effectLst/>
                <a:highlight>
                  <a:srgbClr val="FFFFFF"/>
                </a:highlight>
                <a:uLnTx/>
                <a:uFillTx/>
                <a:latin typeface="Times New Roman" panose="02020603050405020304" pitchFamily="18" charset="0"/>
                <a:ea typeface="Times New Roman" panose="02020603050405020304" pitchFamily="18" charset="0"/>
                <a:cs typeface="Times New Roman" panose="02020603050405020304" pitchFamily="18" charset="0"/>
              </a:rPr>
              <a:t>Темы</a:t>
            </a:r>
            <a:r>
              <a:rPr kumimoji="0" lang="ru-RU" sz="1400" b="1" i="0" u="none" strike="noStrike" kern="1200" cap="none" spc="0" normalizeH="0" baseline="0" noProof="0" dirty="0">
                <a:ln>
                  <a:noFill/>
                </a:ln>
                <a:solidFill>
                  <a:prstClr val="black"/>
                </a:solidFill>
                <a:effectLst/>
                <a:highlight>
                  <a:srgbClr val="FFFFFF"/>
                </a:highligh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400" b="0" i="0" u="none" strike="noStrike" kern="1200" cap="none" spc="0" normalizeH="0" baseline="0" noProof="0" dirty="0">
                <a:ln>
                  <a:noFill/>
                </a:ln>
                <a:solidFill>
                  <a:prstClr val="black"/>
                </a:solidFill>
                <a:effectLst/>
                <a:highlight>
                  <a:srgbClr val="FFFFFF"/>
                </a:highlight>
                <a:uLnTx/>
                <a:uFillTx/>
                <a:latin typeface="Times New Roman" panose="02020603050405020304" pitchFamily="18" charset="0"/>
                <a:ea typeface="Times New Roman" panose="02020603050405020304" pitchFamily="18" charset="0"/>
                <a:cs typeface="Times New Roman" panose="02020603050405020304" pitchFamily="18" charset="0"/>
              </a:rPr>
              <a:t>«Мои чувства»; </a:t>
            </a: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ru-RU" sz="1400" b="0" i="0" u="none" strike="noStrike" kern="1200" cap="none" spc="0" normalizeH="0" baseline="0" noProof="0" dirty="0">
                <a:ln>
                  <a:noFill/>
                </a:ln>
                <a:solidFill>
                  <a:prstClr val="black"/>
                </a:solidFill>
                <a:effectLst/>
                <a:highlight>
                  <a:srgbClr val="FFFFFF"/>
                </a:highlight>
                <a:uLnTx/>
                <a:uFillTx/>
                <a:latin typeface="Times New Roman" panose="02020603050405020304" pitchFamily="18" charset="0"/>
                <a:ea typeface="Times New Roman" panose="02020603050405020304" pitchFamily="18" charset="0"/>
                <a:cs typeface="Times New Roman" panose="02020603050405020304" pitchFamily="18" charset="0"/>
              </a:rPr>
              <a:t>Мои поступки»; «Как мы живем в детском саду»; «Моя семья»;</a:t>
            </a: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«Мое имя»; «Кем я могу гордиться в своей семье», «Семейные праздники и традиции».</a:t>
            </a:r>
            <a:r>
              <a:rPr kumimoji="0" lang="ru-RU" sz="1400" b="0" i="1" u="none" strike="noStrike" kern="1200" cap="none" spc="0" normalizeH="0" baseline="0" noProof="0" dirty="0">
                <a:ln>
                  <a:noFill/>
                </a:ln>
                <a:solidFill>
                  <a:prstClr val="black"/>
                </a:solidFill>
                <a:effectLst/>
                <a:highlight>
                  <a:srgbClr val="FFFFFF"/>
                </a:highligh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ru-RU" sz="1400" b="0" i="1" u="none" strike="noStrike" kern="1200" cap="none" spc="0" normalizeH="0" baseline="0" noProof="0" dirty="0">
                <a:ln>
                  <a:noFill/>
                </a:ln>
                <a:solidFill>
                  <a:prstClr val="black"/>
                </a:solidFill>
                <a:effectLst/>
                <a:highlight>
                  <a:srgbClr val="FFFFFF"/>
                </a:highligh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Тематические беседы: «Папа мой лучший друг», «Любимый отдых членов семьи», «Наши выходные», «Как я помогаю дома», «Имена, отчества, фамилии и их значение», «Домашний адрес, квартира, моя комната», «Как я помогаю дома».</a:t>
            </a:r>
            <a:r>
              <a:rPr kumimoji="0" lang="ru-RU" sz="1400" b="0" i="1" u="none" strike="noStrike" kern="1200" cap="none" spc="0" normalizeH="0" baseline="0" noProof="0" dirty="0">
                <a:ln>
                  <a:noFill/>
                </a:ln>
                <a:solidFill>
                  <a:prstClr val="black"/>
                </a:solidFill>
                <a:effectLst/>
                <a:highlight>
                  <a:srgbClr val="FFFFFF"/>
                </a:highligh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ru-RU" sz="1400" b="0" i="1" u="none" strike="noStrike" kern="1200" cap="none" spc="0" normalizeH="0" baseline="0" noProof="0" dirty="0">
                <a:ln>
                  <a:noFill/>
                </a:ln>
                <a:solidFill>
                  <a:prstClr val="black"/>
                </a:solidFill>
                <a:effectLst/>
                <a:highlight>
                  <a:srgbClr val="FFFFFF"/>
                </a:highligh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400" b="1" i="1" u="none" strike="noStrike" kern="1200" cap="none" spc="0" normalizeH="0" baseline="0" noProof="0" dirty="0">
                <a:ln>
                  <a:noFill/>
                </a:ln>
                <a:solidFill>
                  <a:prstClr val="black"/>
                </a:solidFill>
                <a:effectLst/>
                <a:highlight>
                  <a:srgbClr val="FFFFFF"/>
                </a:highlight>
                <a:uLnTx/>
                <a:uFillTx/>
                <a:latin typeface="Times New Roman" panose="02020603050405020304" pitchFamily="18" charset="0"/>
                <a:ea typeface="Times New Roman" panose="02020603050405020304" pitchFamily="18" charset="0"/>
                <a:cs typeface="Times New Roman" panose="02020603050405020304" pitchFamily="18" charset="0"/>
              </a:rPr>
              <a:t>«Кто такие взрослые люди».</a:t>
            </a:r>
            <a:r>
              <a:rPr kumimoji="0" lang="ru-RU" sz="1400" b="0" i="1" u="none" strike="noStrike" kern="1200" cap="none" spc="0" normalizeH="0" baseline="0" noProof="0" dirty="0">
                <a:ln>
                  <a:noFill/>
                </a:ln>
                <a:solidFill>
                  <a:prstClr val="black"/>
                </a:solidFill>
                <a:effectLst/>
                <a:highlight>
                  <a:srgbClr val="FFFFFF"/>
                </a:highligh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ru-RU" sz="1400" b="0" i="1" u="none" strike="noStrike" kern="1200" cap="none" spc="0" normalizeH="0" baseline="0" noProof="0" dirty="0">
                <a:ln>
                  <a:noFill/>
                </a:ln>
                <a:solidFill>
                  <a:prstClr val="black"/>
                </a:solidFill>
                <a:effectLst/>
                <a:highlight>
                  <a:srgbClr val="FFFFFF"/>
                </a:highligh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400" b="1" i="1" u="none" strike="noStrike" kern="1200" cap="none" spc="0" normalizeH="0" baseline="0" noProof="0" dirty="0">
                <a:ln>
                  <a:noFill/>
                </a:ln>
                <a:solidFill>
                  <a:prstClr val="black"/>
                </a:solidFill>
                <a:effectLst/>
                <a:highlight>
                  <a:srgbClr val="FFFFFF"/>
                </a:highlight>
                <a:uLnTx/>
                <a:uFillTx/>
                <a:latin typeface="Times New Roman" panose="02020603050405020304" pitchFamily="18" charset="0"/>
                <a:ea typeface="Times New Roman" panose="02020603050405020304" pitchFamily="18" charset="0"/>
                <a:cs typeface="Times New Roman" panose="02020603050405020304" pitchFamily="18" charset="0"/>
              </a:rPr>
              <a:t>Цель</a:t>
            </a:r>
            <a:r>
              <a:rPr kumimoji="0" lang="ru-RU" sz="1400" b="0" i="1" u="none" strike="noStrike" kern="1200" cap="none" spc="0" normalizeH="0" baseline="0" noProof="0" dirty="0">
                <a:ln>
                  <a:noFill/>
                </a:ln>
                <a:solidFill>
                  <a:prstClr val="black"/>
                </a:solidFill>
                <a:effectLst/>
                <a:highlight>
                  <a:srgbClr val="FFFFFF"/>
                </a:highligh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ru-RU" sz="1400" b="0" i="0" u="none" strike="noStrike" kern="1200" cap="none" spc="0" normalizeH="0" baseline="0" noProof="0" dirty="0">
                <a:ln>
                  <a:noFill/>
                </a:ln>
                <a:solidFill>
                  <a:prstClr val="black"/>
                </a:solidFill>
                <a:effectLst/>
                <a:highlight>
                  <a:srgbClr val="FFFFFF"/>
                </a:highlight>
                <a:uLnTx/>
                <a:uFillTx/>
                <a:latin typeface="Times New Roman" panose="02020603050405020304" pitchFamily="18" charset="0"/>
                <a:ea typeface="Times New Roman" panose="02020603050405020304" pitchFamily="18" charset="0"/>
                <a:cs typeface="Times New Roman" panose="02020603050405020304" pitchFamily="18" charset="0"/>
              </a:rPr>
              <a:t>поддерживать и развивать в детях интерес к миру взрослых, вызвать желание следовать тому, что достойно подражания, и объективно оценивать недостойное поведение и деятельность; познакомить детей с разнообразной деятельностью взрослых людей; воспитывать доброжелательное отношение к людям.</a:t>
            </a:r>
            <a:br>
              <a:rPr kumimoji="0" lang="ru-RU" sz="1400" b="0" i="0" u="none" strike="noStrike" kern="1200" cap="none" spc="0" normalizeH="0" baseline="0" noProof="0" dirty="0">
                <a:ln>
                  <a:noFill/>
                </a:ln>
                <a:solidFill>
                  <a:prstClr val="black"/>
                </a:solidFill>
                <a:effectLst/>
                <a:highlight>
                  <a:srgbClr val="FFFFFF"/>
                </a:highligh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«Профессии», «Кем работают мои родители?»; </a:t>
            </a:r>
            <a:r>
              <a:rPr kumimoji="0" lang="ru-RU" sz="1400" b="0" i="1" u="none" strike="noStrike" kern="1200" cap="none" spc="0" normalizeH="0" baseline="0" noProof="0" dirty="0">
                <a:ln>
                  <a:noFill/>
                </a:ln>
                <a:solidFill>
                  <a:prstClr val="black"/>
                </a:solidFill>
                <a:effectLst/>
                <a:highlight>
                  <a:srgbClr val="FFFFFF"/>
                </a:highlight>
                <a:uLnTx/>
                <a:uFillTx/>
                <a:latin typeface="Times New Roman" panose="02020603050405020304" pitchFamily="18" charset="0"/>
                <a:ea typeface="+mj-ea"/>
                <a:cs typeface="Times New Roman" panose="02020603050405020304" pitchFamily="18" charset="0"/>
              </a:rPr>
              <a:t>«</a:t>
            </a:r>
            <a:r>
              <a:rPr kumimoji="0" lang="ru-RU" sz="1400" b="0" i="0" u="none" strike="noStrike" kern="1200" cap="none" spc="0" normalizeH="0" baseline="0" noProof="0" dirty="0">
                <a:ln>
                  <a:noFill/>
                </a:ln>
                <a:solidFill>
                  <a:prstClr val="black"/>
                </a:solidFill>
                <a:effectLst/>
                <a:highlight>
                  <a:srgbClr val="FFFFFF"/>
                </a:highlight>
                <a:uLnTx/>
                <a:uFillTx/>
                <a:latin typeface="Times New Roman" panose="02020603050405020304" pitchFamily="18" charset="0"/>
                <a:ea typeface="Times New Roman" panose="02020603050405020304" pitchFamily="18" charset="0"/>
                <a:cs typeface="Times New Roman" panose="02020603050405020304" pitchFamily="18" charset="0"/>
              </a:rPr>
              <a:t>Зачем и как работают взрослые люди»; «Зачем и как люди отдыхают».</a:t>
            </a:r>
            <a:br>
              <a:rPr kumimoji="0" lang="ru-RU" sz="1400" b="0" i="0" u="none" strike="noStrike" kern="1200" cap="none" spc="0" normalizeH="0" baseline="0" noProof="0" dirty="0">
                <a:ln>
                  <a:noFill/>
                </a:ln>
                <a:solidFill>
                  <a:prstClr val="black"/>
                </a:solidFill>
                <a:effectLst/>
                <a:highlight>
                  <a:srgbClr val="FFFFFF"/>
                </a:highligh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«Моя Родина», «Мой город – Шарыпово»</a:t>
            </a:r>
            <a:r>
              <a:rPr kumimoji="0" lang="ru-RU" sz="1400" b="0" i="1" u="none" strike="noStrike" kern="1200" cap="none" spc="0" normalizeH="0" baseline="0" noProof="0" dirty="0">
                <a:ln>
                  <a:noFill/>
                </a:ln>
                <a:solidFill>
                  <a:prstClr val="black"/>
                </a:solidFill>
                <a:effectLst/>
                <a:highlight>
                  <a:srgbClr val="FFFFFF"/>
                </a:highligh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ru-RU" sz="1400" b="0" i="1" u="none" strike="noStrike" kern="1200" cap="none" spc="0" normalizeH="0" baseline="0" noProof="0" dirty="0">
                <a:ln>
                  <a:noFill/>
                </a:ln>
                <a:solidFill>
                  <a:prstClr val="black"/>
                </a:solidFill>
                <a:effectLst/>
                <a:highlight>
                  <a:srgbClr val="FFFFFF"/>
                </a:highligh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400" b="0" i="1" u="none" strike="noStrike" kern="1200" cap="none" spc="0" normalizeH="0" baseline="0" noProof="0" dirty="0">
                <a:ln>
                  <a:noFill/>
                </a:ln>
                <a:solidFill>
                  <a:prstClr val="black"/>
                </a:solidFill>
                <a:effectLst/>
                <a:highlight>
                  <a:srgbClr val="FFFFFF"/>
                </a:highlight>
                <a:uLnTx/>
                <a:uFillTx/>
                <a:latin typeface="Times New Roman" panose="02020603050405020304" pitchFamily="18" charset="0"/>
                <a:ea typeface="Times New Roman" panose="02020603050405020304" pitchFamily="18" charset="0"/>
                <a:cs typeface="Times New Roman" panose="02020603050405020304" pitchFamily="18" charset="0"/>
              </a:rPr>
              <a:t>Цель: </a:t>
            </a:r>
            <a:r>
              <a:rPr kumimoji="0" lang="ru-RU" sz="1400" b="0" i="0" u="none" strike="noStrike" kern="1200" cap="none" spc="0" normalizeH="0" baseline="0" noProof="0" dirty="0">
                <a:ln>
                  <a:noFill/>
                </a:ln>
                <a:solidFill>
                  <a:prstClr val="black"/>
                </a:solidFill>
                <a:effectLst/>
                <a:highlight>
                  <a:srgbClr val="FFFFFF"/>
                </a:highlight>
                <a:uLnTx/>
                <a:uFillTx/>
                <a:latin typeface="Times New Roman" panose="02020603050405020304" pitchFamily="18" charset="0"/>
                <a:ea typeface="Times New Roman" panose="02020603050405020304" pitchFamily="18" charset="0"/>
                <a:cs typeface="Times New Roman" panose="02020603050405020304" pitchFamily="18" charset="0"/>
              </a:rPr>
              <a:t>ф</a:t>
            </a: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ормировать у детей представленя об Отечестве, о социокультурных ценностях нашего народа, закрепить знания </a:t>
            </a:r>
            <a:r>
              <a:rPr kumimoji="0" lang="ru-RU" sz="1400" b="0" i="0" u="none" strike="noStrike" kern="1200" cap="none" spc="0" normalizeH="0" baseline="0" noProof="0" dirty="0">
                <a:ln>
                  <a:noFill/>
                </a:ln>
                <a:solidFill>
                  <a:prstClr val="black"/>
                </a:solidFill>
                <a:effectLst/>
                <a:highlight>
                  <a:srgbClr val="FFFFFF"/>
                </a:highlight>
                <a:uLnTx/>
                <a:uFillTx/>
                <a:latin typeface="Times New Roman" panose="02020603050405020304" pitchFamily="18" charset="0"/>
                <a:ea typeface="Times New Roman" panose="02020603050405020304" pitchFamily="18" charset="0"/>
                <a:cs typeface="Times New Roman" panose="02020603050405020304" pitchFamily="18" charset="0"/>
              </a:rPr>
              <a:t>о своей стране;</a:t>
            </a: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о родном городе,</a:t>
            </a:r>
            <a:r>
              <a:rPr kumimoji="0" lang="ru-RU" sz="1400" b="0" i="0" u="none" strike="noStrike" kern="1200" cap="none" spc="0" normalizeH="0" baseline="0" noProof="0" dirty="0">
                <a:ln>
                  <a:noFill/>
                </a:ln>
                <a:solidFill>
                  <a:prstClr val="black"/>
                </a:solidFill>
                <a:effectLst/>
                <a:highlight>
                  <a:srgbClr val="FFFFFF"/>
                </a:highlight>
                <a:uLnTx/>
                <a:uFillTx/>
                <a:latin typeface="Times New Roman" panose="02020603050405020304" pitchFamily="18" charset="0"/>
                <a:ea typeface="Times New Roman" panose="02020603050405020304" pitchFamily="18" charset="0"/>
                <a:cs typeface="Times New Roman" panose="02020603050405020304" pitchFamily="18" charset="0"/>
              </a:rPr>
              <a:t> воспитывать чувство патриотизма,</a:t>
            </a: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любовь к Родине, чувство гордости за свою страну – Россию.</a:t>
            </a:r>
            <a:r>
              <a:rPr kumimoji="0" lang="ru-RU" sz="1400" b="0" i="0" u="none" strike="noStrike" kern="1200" cap="none" spc="0" normalizeH="0" baseline="0" noProof="0" dirty="0">
                <a:ln>
                  <a:noFill/>
                </a:ln>
                <a:solidFill>
                  <a:prstClr val="black"/>
                </a:solidFill>
                <a:effectLst/>
                <a:highlight>
                  <a:srgbClr val="FFFFFF"/>
                </a:highligh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ru-RU" sz="1400" b="0" i="0" u="none" strike="noStrike" kern="1200" cap="none" spc="0" normalizeH="0" baseline="0" noProof="0" dirty="0">
                <a:ln>
                  <a:noFill/>
                </a:ln>
                <a:solidFill>
                  <a:prstClr val="black"/>
                </a:solidFill>
                <a:effectLst/>
                <a:highlight>
                  <a:srgbClr val="FFFFFF"/>
                </a:highlight>
                <a:uLnTx/>
                <a:uFillTx/>
                <a:latin typeface="Times New Roman" panose="02020603050405020304" pitchFamily="18" charset="0"/>
                <a:ea typeface="Times New Roman" panose="02020603050405020304" pitchFamily="18" charset="0"/>
                <a:cs typeface="Times New Roman" panose="02020603050405020304" pitchFamily="18" charset="0"/>
              </a:rPr>
            </a:br>
            <a:endParaRPr lang="ru-RU" dirty="0"/>
          </a:p>
        </p:txBody>
      </p:sp>
    </p:spTree>
    <p:extLst>
      <p:ext uri="{BB962C8B-B14F-4D97-AF65-F5344CB8AC3E}">
        <p14:creationId xmlns:p14="http://schemas.microsoft.com/office/powerpoint/2010/main" val="1178013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6BE5A8E-C183-07AC-5324-35A16D63F7DE}"/>
              </a:ext>
            </a:extLst>
          </p:cNvPr>
          <p:cNvSpPr>
            <a:spLocks noGrp="1"/>
          </p:cNvSpPr>
          <p:nvPr>
            <p:ph type="title"/>
          </p:nvPr>
        </p:nvSpPr>
        <p:spPr>
          <a:xfrm>
            <a:off x="677334" y="609600"/>
            <a:ext cx="8596668" cy="3752088"/>
          </a:xfrm>
        </p:spPr>
        <p:txBody>
          <a:bodyPr>
            <a:normAutofit/>
          </a:bodyPr>
          <a:lstStyle/>
          <a:p>
            <a:pPr marL="0" marR="0" lvl="0" indent="0" defTabSz="457200" rtl="0" eaLnBrk="1" fontAlgn="auto" latinLnBrk="0" hangingPunct="1">
              <a:lnSpc>
                <a:spcPct val="100000"/>
              </a:lnSpc>
              <a:spcBef>
                <a:spcPts val="1000"/>
              </a:spcBef>
              <a:spcAft>
                <a:spcPts val="0"/>
              </a:spcAft>
              <a:tabLst/>
              <a:defRPr/>
            </a:pPr>
            <a:r>
              <a:rPr kumimoji="0" lang="ru-RU" sz="17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С целью определения эмоционального благополучия ребенка в семье использовались</a:t>
            </a:r>
            <a:r>
              <a:rPr kumimoji="0" lang="ru-RU" sz="17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диагностические  методики</a:t>
            </a:r>
            <a:r>
              <a:rPr kumimoji="0" lang="ru-RU" sz="17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r>
            <a:br>
              <a:rPr kumimoji="0" lang="ru-RU" sz="17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br>
            <a:r>
              <a:rPr kumimoji="0" lang="ru-RU" sz="1700" b="0"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«Рисунок семьи» (Л. Корман)</a:t>
            </a:r>
            <a:r>
              <a:rPr kumimoji="0" lang="ru-RU" sz="1500" b="0" i="0" u="sng"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mn-cs"/>
              </a:rPr>
              <a:t/>
            </a:r>
            <a:br>
              <a:rPr kumimoji="0" lang="ru-RU" sz="1500" b="0" i="0" u="sng"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mn-cs"/>
              </a:rPr>
            </a:br>
            <a:r>
              <a:rPr kumimoji="0" lang="ru-RU" sz="17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Цель:</a:t>
            </a:r>
            <a:r>
              <a:rPr kumimoji="0" lang="ru-RU" sz="17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исследование межличностных отношений ребенка с родителями.</a:t>
            </a:r>
            <a:r>
              <a:rPr kumimoji="0" lang="ru-RU" sz="15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mn-cs"/>
              </a:rPr>
              <a:t/>
            </a:r>
            <a:br>
              <a:rPr kumimoji="0" lang="ru-RU" sz="15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mn-cs"/>
              </a:rPr>
            </a:br>
            <a:r>
              <a:rPr kumimoji="0" lang="ru-RU" sz="17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Данная методика отражает, в первую очередь, переживания и восприятие ребенком своего места в семье, отношение ребенка к семье в целом и отдельным ее членам.</a:t>
            </a:r>
            <a:r>
              <a:rPr kumimoji="0" lang="ru-RU" sz="15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mn-cs"/>
              </a:rPr>
              <a:t/>
            </a:r>
            <a:br>
              <a:rPr kumimoji="0" lang="ru-RU" sz="15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mn-cs"/>
              </a:rPr>
            </a:br>
            <a:r>
              <a:rPr kumimoji="0" lang="ru-RU" sz="17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«Интервью с ребёнком» </a:t>
            </a:r>
            <a:r>
              <a:rPr kumimoji="0" lang="ru-RU" sz="17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(А.И. Захаров) </a:t>
            </a:r>
            <a:br>
              <a:rPr kumimoji="0" lang="ru-RU" sz="17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br>
            <a:r>
              <a:rPr kumimoji="0" lang="ru-RU" sz="17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Цель: </a:t>
            </a:r>
            <a:r>
              <a:rPr kumimoji="0" lang="ru-RU" sz="17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выявление детско-родительских отношений.</a:t>
            </a:r>
            <a:br>
              <a:rPr kumimoji="0" lang="ru-RU" sz="17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br>
            <a:r>
              <a:rPr kumimoji="0" lang="ru-RU" sz="15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mn-cs"/>
              </a:rPr>
              <a:t/>
            </a:r>
            <a:br>
              <a:rPr kumimoji="0" lang="ru-RU" sz="15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mn-cs"/>
              </a:rPr>
            </a:br>
            <a:endParaRPr lang="ru-RU" dirty="0">
              <a:solidFill>
                <a:srgbClr val="FF0000"/>
              </a:solidFill>
            </a:endParaRPr>
          </a:p>
        </p:txBody>
      </p:sp>
      <p:sp>
        <p:nvSpPr>
          <p:cNvPr id="3" name="AutoShape 2">
            <a:extLst>
              <a:ext uri="{FF2B5EF4-FFF2-40B4-BE49-F238E27FC236}">
                <a16:creationId xmlns:a16="http://schemas.microsoft.com/office/drawing/2014/main" xmlns="" id="{0166F3B6-5B5C-AE7B-9277-C05D9F9BABC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Tree>
    <p:extLst>
      <p:ext uri="{BB962C8B-B14F-4D97-AF65-F5344CB8AC3E}">
        <p14:creationId xmlns:p14="http://schemas.microsoft.com/office/powerpoint/2010/main" val="40416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47D3A34-7159-CDAE-E686-A96D0075BC36}"/>
              </a:ext>
            </a:extLst>
          </p:cNvPr>
          <p:cNvSpPr>
            <a:spLocks noGrp="1"/>
          </p:cNvSpPr>
          <p:nvPr>
            <p:ph type="title"/>
          </p:nvPr>
        </p:nvSpPr>
        <p:spPr>
          <a:xfrm>
            <a:off x="677334" y="609600"/>
            <a:ext cx="8596668" cy="5910072"/>
          </a:xfrm>
        </p:spPr>
        <p:txBody>
          <a:bodyPr>
            <a:normAutofit/>
          </a:bodyPr>
          <a:lstStyle/>
          <a:p>
            <a:pPr algn="l"/>
            <a:r>
              <a:rPr kumimoji="0" lang="ru-RU" sz="13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t>
            </a:r>
            <a:r>
              <a:rPr lang="ru-RU" sz="1300" b="0" i="0" dirty="0">
                <a:solidFill>
                  <a:srgbClr val="000000"/>
                </a:solidFill>
                <a:effectLst/>
                <a:latin typeface="Times New Roman" panose="02020603050405020304" pitchFamily="18" charset="0"/>
                <a:cs typeface="Times New Roman" panose="02020603050405020304" pitchFamily="18" charset="0"/>
              </a:rPr>
              <a:t/>
            </a:r>
            <a:br>
              <a:rPr lang="ru-RU" sz="1300" b="0" i="0" dirty="0">
                <a:solidFill>
                  <a:srgbClr val="000000"/>
                </a:solidFill>
                <a:effectLst/>
                <a:latin typeface="Times New Roman" panose="02020603050405020304" pitchFamily="18" charset="0"/>
                <a:cs typeface="Times New Roman" panose="02020603050405020304" pitchFamily="18" charset="0"/>
              </a:rPr>
            </a:br>
            <a:r>
              <a:rPr lang="ru-RU" sz="1300" b="0" i="0" dirty="0">
                <a:solidFill>
                  <a:srgbClr val="000000"/>
                </a:solidFill>
                <a:effectLst/>
                <a:latin typeface="Times New Roman" panose="02020603050405020304" pitchFamily="18" charset="0"/>
                <a:cs typeface="Times New Roman" panose="02020603050405020304" pitchFamily="18" charset="0"/>
              </a:rPr>
              <a:t/>
            </a:r>
            <a:br>
              <a:rPr lang="ru-RU" sz="1300" b="0" i="0" dirty="0">
                <a:solidFill>
                  <a:srgbClr val="000000"/>
                </a:solidFill>
                <a:effectLst/>
                <a:latin typeface="Times New Roman" panose="02020603050405020304" pitchFamily="18" charset="0"/>
                <a:cs typeface="Times New Roman" panose="02020603050405020304" pitchFamily="18" charset="0"/>
              </a:rPr>
            </a:br>
            <a:endParaRPr lang="ru-RU" sz="1600" dirty="0"/>
          </a:p>
        </p:txBody>
      </p:sp>
      <p:sp>
        <p:nvSpPr>
          <p:cNvPr id="4" name="TextBox 3">
            <a:extLst>
              <a:ext uri="{FF2B5EF4-FFF2-40B4-BE49-F238E27FC236}">
                <a16:creationId xmlns:a16="http://schemas.microsoft.com/office/drawing/2014/main" xmlns="" id="{4515D208-E7F7-09A9-74AF-D8890A3D06B5}"/>
              </a:ext>
            </a:extLst>
          </p:cNvPr>
          <p:cNvSpPr txBox="1"/>
          <p:nvPr/>
        </p:nvSpPr>
        <p:spPr>
          <a:xfrm>
            <a:off x="1069848" y="685800"/>
            <a:ext cx="8078724" cy="2410916"/>
          </a:xfrm>
          <a:prstGeom prst="rect">
            <a:avLst/>
          </a:prstGeom>
          <a:noFill/>
        </p:spPr>
        <p:txBody>
          <a:bodyPr wrap="square">
            <a:spAutoFit/>
          </a:bodyPr>
          <a:lstStyle/>
          <a:p>
            <a:pPr algn="just">
              <a:lnSpc>
                <a:spcPct val="150000"/>
              </a:lnSpc>
              <a:spcAft>
                <a:spcPts val="800"/>
              </a:spcAft>
            </a:pPr>
            <a:r>
              <a:rPr kumimoji="0" lang="ru-RU" sz="16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Работа с педагогами </a:t>
            </a:r>
            <a:r>
              <a:rPr kumimoji="0" lang="ru-RU" sz="16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направленная на </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повышение уровня профессионального мастерства педагогов в вопросах взаимодействия с детьми и семьями воспитанников:</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r>
              <a:rPr kumimoji="0" lang="ru-RU" sz="16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семинар «Конфликтные ситуации с родителями и выход из них»;</a:t>
            </a:r>
            <a:br>
              <a:rPr kumimoji="0" lang="ru-RU" sz="16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lang="ru-RU" sz="1600" dirty="0">
                <a:latin typeface="Times New Roman" panose="02020603050405020304" pitchFamily="18" charset="0"/>
                <a:ea typeface="+mj-ea"/>
                <a:cs typeface="Times New Roman" panose="02020603050405020304" pitchFamily="18" charset="0"/>
              </a:rPr>
              <a:t>- д</a:t>
            </a:r>
            <a:r>
              <a:rPr kumimoji="0" lang="ru-RU" sz="1600" b="0" i="0" u="none" strike="noStrike" kern="1200" cap="none" spc="0" normalizeH="0" baseline="0" noProof="0" dirty="0">
                <a:ln>
                  <a:noFill/>
                </a:ln>
                <a:effectLst/>
                <a:uLnTx/>
                <a:uFillTx/>
                <a:latin typeface="Times New Roman" panose="02020603050405020304" pitchFamily="18" charset="0"/>
                <a:ea typeface="+mj-ea"/>
                <a:cs typeface="Times New Roman" panose="02020603050405020304" pitchFamily="18" charset="0"/>
              </a:rPr>
              <a:t>еловые игры «Найди выход», «Самый «трудный родитель», самый «приятный» родитель»;</a:t>
            </a:r>
            <a:br>
              <a:rPr kumimoji="0" lang="ru-RU" sz="1600" b="0" i="0" u="none" strike="noStrike" kern="1200" cap="none" spc="0" normalizeH="0" baseline="0" noProof="0" dirty="0">
                <a:ln>
                  <a:noFill/>
                </a:ln>
                <a:effectLst/>
                <a:uLnTx/>
                <a:uFillTx/>
                <a:latin typeface="Times New Roman" panose="02020603050405020304" pitchFamily="18" charset="0"/>
                <a:ea typeface="+mj-ea"/>
                <a:cs typeface="Times New Roman" panose="02020603050405020304" pitchFamily="18" charset="0"/>
              </a:rPr>
            </a:br>
            <a:r>
              <a:rPr kumimoji="0" lang="ru-RU" sz="1600" b="0" i="0" u="none" strike="noStrike" kern="1200" cap="none" spc="0" normalizeH="0" baseline="0" noProof="0" dirty="0">
                <a:ln>
                  <a:noFill/>
                </a:ln>
                <a:effectLst/>
                <a:uLnTx/>
                <a:uFillTx/>
                <a:latin typeface="Times New Roman" panose="02020603050405020304" pitchFamily="18" charset="0"/>
                <a:ea typeface="+mj-ea"/>
                <a:cs typeface="Times New Roman" panose="02020603050405020304" pitchFamily="18" charset="0"/>
              </a:rPr>
              <a:t>- тренинги «Непопулярные дети. Возможности педагогической коррекции», «Активное слушание» и т.д.</a:t>
            </a:r>
            <a:r>
              <a:rPr kumimoji="0" lang="ru-RU" sz="1600" b="0" i="0" u="none"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r>
            <a:br>
              <a:rPr kumimoji="0" lang="ru-RU" sz="1600" b="0" i="0" u="none"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br>
            <a:endParaRPr lang="ru-RU" sz="1600" dirty="0">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xmlns="" id="{C844F545-714A-DE37-F893-CDFA8962DDD2}"/>
              </a:ext>
            </a:extLst>
          </p:cNvPr>
          <p:cNvPicPr>
            <a:picLocks noChangeAspect="1"/>
          </p:cNvPicPr>
          <p:nvPr/>
        </p:nvPicPr>
        <p:blipFill>
          <a:blip r:embed="rId2"/>
          <a:stretch>
            <a:fillRect/>
          </a:stretch>
        </p:blipFill>
        <p:spPr>
          <a:xfrm>
            <a:off x="902098" y="3466048"/>
            <a:ext cx="2542252" cy="2523963"/>
          </a:xfrm>
          <a:prstGeom prst="rect">
            <a:avLst/>
          </a:prstGeom>
        </p:spPr>
      </p:pic>
      <p:pic>
        <p:nvPicPr>
          <p:cNvPr id="5" name="Рисунок 4">
            <a:extLst>
              <a:ext uri="{FF2B5EF4-FFF2-40B4-BE49-F238E27FC236}">
                <a16:creationId xmlns:a16="http://schemas.microsoft.com/office/drawing/2014/main" xmlns="" id="{20670E0C-41CE-C334-7380-AAC059A3C2C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87963" y="3429000"/>
            <a:ext cx="1892973" cy="2523964"/>
          </a:xfrm>
          <a:prstGeom prst="rect">
            <a:avLst/>
          </a:prstGeom>
        </p:spPr>
      </p:pic>
    </p:spTree>
    <p:extLst>
      <p:ext uri="{BB962C8B-B14F-4D97-AF65-F5344CB8AC3E}">
        <p14:creationId xmlns:p14="http://schemas.microsoft.com/office/powerpoint/2010/main" val="2078762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943DC62-3865-ED34-10E9-88AF5F6F302F}"/>
              </a:ext>
            </a:extLst>
          </p:cNvPr>
          <p:cNvSpPr txBox="1"/>
          <p:nvPr/>
        </p:nvSpPr>
        <p:spPr>
          <a:xfrm>
            <a:off x="484632" y="597455"/>
            <a:ext cx="11201400" cy="6924973"/>
          </a:xfrm>
          <a:prstGeom prst="rect">
            <a:avLst/>
          </a:prstGeom>
          <a:noFill/>
        </p:spPr>
        <p:txBody>
          <a:bodyPr wrap="square">
            <a:spAutoFit/>
          </a:bodyPr>
          <a:lstStyle/>
          <a:p>
            <a:pPr marR="0" lvl="0" algn="just" defTabSz="457200" rtl="0" eaLnBrk="1" fontAlgn="auto" latinLnBrk="0" hangingPunct="1">
              <a:lnSpc>
                <a:spcPct val="100000"/>
              </a:lnSpc>
              <a:spcBef>
                <a:spcPts val="0"/>
              </a:spcBef>
              <a:spcAft>
                <a:spcPts val="0"/>
              </a:spcAft>
              <a:buClrTx/>
              <a:buSzTx/>
              <a:tabLst/>
              <a:defRPr/>
            </a:pPr>
            <a:r>
              <a:rPr kumimoji="0" lang="ru-RU" sz="20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ru-RU" sz="1600" b="1" u="none" strike="noStrike" kern="1200" cap="none" spc="0" normalizeH="0" noProof="0" dirty="0">
                <a:ln>
                  <a:noFill/>
                </a:ln>
                <a:effectLst/>
                <a:uLnTx/>
                <a:uFillTx/>
                <a:latin typeface="Times New Roman" panose="02020603050405020304" pitchFamily="18" charset="0"/>
                <a:ea typeface="Times New Roman" panose="02020603050405020304" pitchFamily="18" charset="0"/>
                <a:cs typeface="+mn-cs"/>
              </a:rPr>
              <a:t>Результаты проектной деятельности:</a:t>
            </a:r>
          </a:p>
          <a:p>
            <a:pPr marR="0" lvl="0" algn="just" defTabSz="457200" rtl="0" eaLnBrk="1" fontAlgn="auto" latinLnBrk="0" hangingPunct="1">
              <a:lnSpc>
                <a:spcPct val="100000"/>
              </a:lnSpc>
              <a:spcBef>
                <a:spcPts val="0"/>
              </a:spcBef>
              <a:spcAft>
                <a:spcPts val="0"/>
              </a:spcAft>
              <a:buClrTx/>
              <a:buSzTx/>
              <a:tabLst/>
              <a:defRPr/>
            </a:pPr>
            <a:r>
              <a:rPr lang="ru-RU" sz="1600" dirty="0">
                <a:effectLst/>
                <a:latin typeface="Times New Roman" panose="02020603050405020304" pitchFamily="18" charset="0"/>
                <a:ea typeface="Times New Roman" panose="02020603050405020304" pitchFamily="18" charset="0"/>
              </a:rPr>
              <a:t>- повысилось участие родителей в образовательном процессе  с  60%до 75%,</a:t>
            </a:r>
            <a:r>
              <a:rPr lang="ru-RU" sz="1600" dirty="0">
                <a:latin typeface="Times New Roman" panose="02020603050405020304" pitchFamily="18" charset="0"/>
                <a:ea typeface="Times New Roman" panose="02020603050405020304" pitchFamily="18" charset="0"/>
              </a:rPr>
              <a:t> </a:t>
            </a:r>
          </a:p>
          <a:p>
            <a:pPr marR="0" lvl="0" algn="just" defTabSz="457200" rtl="0" eaLnBrk="1" fontAlgn="auto" latinLnBrk="0" hangingPunct="1">
              <a:lnSpc>
                <a:spcPct val="100000"/>
              </a:lnSpc>
              <a:spcBef>
                <a:spcPts val="0"/>
              </a:spcBef>
              <a:spcAft>
                <a:spcPts val="0"/>
              </a:spcAft>
              <a:buClrTx/>
              <a:buSzTx/>
              <a:tabLst/>
              <a:defRPr/>
            </a:pPr>
            <a:r>
              <a:rPr lang="ru-RU" sz="1600" dirty="0">
                <a:latin typeface="Times New Roman" panose="02020603050405020304" pitchFamily="18" charset="0"/>
                <a:ea typeface="Times New Roman" panose="02020603050405020304" pitchFamily="18" charset="0"/>
              </a:rPr>
              <a:t>- у</a:t>
            </a:r>
            <a:r>
              <a:rPr kumimoji="0" lang="ru-RU" sz="1600" b="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меньшилось количество семей группы риска</a:t>
            </a:r>
            <a:r>
              <a:rPr kumimoji="0" lang="ru-RU" sz="1600" b="0" u="none" strike="noStrike" kern="1200" cap="none" spc="0" normalizeH="0" noProof="0" dirty="0">
                <a:ln>
                  <a:noFill/>
                </a:ln>
                <a:effectLst/>
                <a:uLnTx/>
                <a:uFillTx/>
                <a:latin typeface="Times New Roman" panose="02020603050405020304" pitchFamily="18" charset="0"/>
                <a:ea typeface="Times New Roman" panose="02020603050405020304" pitchFamily="18" charset="0"/>
                <a:cs typeface="+mn-cs"/>
              </a:rPr>
              <a:t> ( 2 семьи сняты с учета</a:t>
            </a:r>
            <a:r>
              <a:rPr kumimoji="0" lang="ru-RU" sz="1600" b="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 );</a:t>
            </a:r>
          </a:p>
          <a:p>
            <a:pPr marR="0" lvl="0" algn="just" defTabSz="457200" rtl="0" eaLnBrk="1" fontAlgn="auto" latinLnBrk="0" hangingPunct="1">
              <a:spcBef>
                <a:spcPts val="0"/>
              </a:spcBef>
              <a:spcAft>
                <a:spcPts val="0"/>
              </a:spcAft>
              <a:buClrTx/>
              <a:buSzTx/>
              <a:tabLst/>
              <a:defRPr/>
            </a:pPr>
            <a:r>
              <a:rPr kumimoji="0" lang="ru-RU" sz="1600" b="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-организована деятельность по педагогическому просвещению родителей с     использованием традиционных и нетрадиционных форм работы с родителями.</a:t>
            </a:r>
          </a:p>
          <a:p>
            <a:pPr marR="0" lvl="0" algn="just" defTabSz="457200" rtl="0" eaLnBrk="1" fontAlgn="auto" latinLnBrk="0" hangingPunct="1">
              <a:spcBef>
                <a:spcPts val="0"/>
              </a:spcBef>
              <a:spcAft>
                <a:spcPts val="0"/>
              </a:spcAft>
              <a:buClrTx/>
              <a:buSzTx/>
              <a:tabLst/>
              <a:defRPr/>
            </a:pPr>
            <a:r>
              <a:rPr lang="ru-RU" sz="1600" dirty="0">
                <a:latin typeface="Times New Roman" panose="02020603050405020304" pitchFamily="18" charset="0"/>
                <a:ea typeface="Times New Roman" panose="02020603050405020304" pitchFamily="18" charset="0"/>
              </a:rPr>
              <a:t>-план мероприятий реализован в полном объеме;</a:t>
            </a:r>
          </a:p>
          <a:p>
            <a:pPr marR="0" lvl="0" algn="just" defTabSz="457200" rtl="0" eaLnBrk="1" fontAlgn="auto" latinLnBrk="0" hangingPunct="1">
              <a:spcBef>
                <a:spcPts val="0"/>
              </a:spcBef>
              <a:spcAft>
                <a:spcPts val="0"/>
              </a:spcAft>
              <a:buClrTx/>
              <a:buSzTx/>
              <a:tabLst/>
              <a:defRPr/>
            </a:pPr>
            <a:r>
              <a:rPr kumimoji="0" lang="ru-RU" sz="1600" b="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-на основании результатов диагностики и взаимодействия педагогов с родителями, наблюдения за детьми </a:t>
            </a:r>
            <a:r>
              <a:rPr lang="ru-RU" sz="1600" b="0" dirty="0">
                <a:effectLst/>
                <a:latin typeface="Times New Roman" panose="02020603050405020304" pitchFamily="18" charset="0"/>
                <a:cs typeface="Times New Roman" panose="02020603050405020304" pitchFamily="18" charset="0"/>
              </a:rPr>
              <a:t>до и после проведения работы можно отметить:</a:t>
            </a:r>
          </a:p>
          <a:p>
            <a:pPr algn="just"/>
            <a:r>
              <a:rPr lang="ru-RU" sz="1600" b="0" dirty="0">
                <a:effectLst/>
                <a:latin typeface="Times New Roman" panose="02020603050405020304" pitchFamily="18" charset="0"/>
                <a:cs typeface="Times New Roman" panose="02020603050405020304" pitchFamily="18" charset="0"/>
              </a:rPr>
              <a:t>сформированность у детей понятия «семья» (дети из семей группы риска) могут рассказать о своей семье, увлечениях, совместной деятельности);</a:t>
            </a:r>
          </a:p>
          <a:p>
            <a:pPr algn="just"/>
            <a:r>
              <a:rPr lang="ru-RU" sz="1600" b="0" dirty="0">
                <a:effectLst/>
                <a:latin typeface="Times New Roman" panose="02020603050405020304" pitchFamily="18" charset="0"/>
                <a:cs typeface="Times New Roman" panose="02020603050405020304" pitchFamily="18" charset="0"/>
              </a:rPr>
              <a:t>дети способны распознавать эмоциональные проявления, проявлять свои чувства к близким;</a:t>
            </a:r>
          </a:p>
          <a:p>
            <a:pPr algn="just"/>
            <a:r>
              <a:rPr lang="ru-RU" sz="1600" b="0" dirty="0">
                <a:effectLst/>
                <a:latin typeface="Times New Roman" panose="02020603050405020304" pitchFamily="18" charset="0"/>
                <a:cs typeface="Times New Roman" panose="02020603050405020304" pitchFamily="18" charset="0"/>
              </a:rPr>
              <a:t>появление желания самостоятельно сделать подарок, сюрприз для членов семьи и близких, пригласить на праздник, мероприятие;</a:t>
            </a:r>
          </a:p>
          <a:p>
            <a:pPr algn="just"/>
            <a:r>
              <a:rPr lang="ru-RU" sz="1600" b="0" dirty="0">
                <a:effectLst/>
                <a:latin typeface="Times New Roman" panose="02020603050405020304" pitchFamily="18" charset="0"/>
                <a:cs typeface="Times New Roman" panose="02020603050405020304" pitchFamily="18" charset="0"/>
              </a:rPr>
              <a:t>появление и активное участие в сюжетно-ролевых играх, отображающих заботливые, добрые отношения между членами семьи.</a:t>
            </a:r>
          </a:p>
          <a:p>
            <a:pPr algn="just"/>
            <a:r>
              <a:rPr lang="ru-RU" sz="1600" dirty="0">
                <a:latin typeface="Times New Roman" panose="02020603050405020304" pitchFamily="18" charset="0"/>
                <a:cs typeface="Times New Roman" panose="02020603050405020304" pitchFamily="18" charset="0"/>
              </a:rPr>
              <a:t>-в</a:t>
            </a:r>
            <a:r>
              <a:rPr lang="ru-RU" sz="1600" b="0" dirty="0">
                <a:effectLst/>
                <a:latin typeface="Times New Roman" panose="02020603050405020304" pitchFamily="18" charset="0"/>
                <a:cs typeface="Times New Roman" panose="02020603050405020304" pitchFamily="18" charset="0"/>
              </a:rPr>
              <a:t> отношении родителей,  в частности семей группы риска,  наблюдения и анализ показали, что:</a:t>
            </a:r>
            <a:r>
              <a:rPr lang="en-US" sz="1600" b="0" dirty="0">
                <a:effectLst/>
                <a:latin typeface="Times New Roman" panose="02020603050405020304" pitchFamily="18" charset="0"/>
                <a:cs typeface="Times New Roman" panose="02020603050405020304" pitchFamily="18" charset="0"/>
              </a:rPr>
              <a:t> </a:t>
            </a:r>
            <a:r>
              <a:rPr lang="ru-RU" sz="1600" b="0" dirty="0">
                <a:effectLst/>
                <a:latin typeface="Times New Roman" panose="02020603050405020304" pitchFamily="18" charset="0"/>
                <a:cs typeface="Times New Roman" panose="02020603050405020304" pitchFamily="18" charset="0"/>
              </a:rPr>
              <a:t>у них повысился интерес к работе детского сада и решению  проблем связанных с воспитанием их детей (активизировалось общение с педагогами, обращение за советами и консультациями к специалистам)</a:t>
            </a:r>
          </a:p>
          <a:p>
            <a:pPr algn="just"/>
            <a:r>
              <a:rPr lang="ru-RU" sz="1600" b="0" dirty="0">
                <a:effectLst/>
                <a:latin typeface="Times New Roman" panose="02020603050405020304" pitchFamily="18" charset="0"/>
                <a:cs typeface="Times New Roman" panose="02020603050405020304" pitchFamily="18" charset="0"/>
              </a:rPr>
              <a:t>улучшилась посещаемость мероприятий ДОУ для родителей и детей, члены таких семей стали активно участвовать в их организации и проведении;</a:t>
            </a:r>
          </a:p>
          <a:p>
            <a:pPr algn="just"/>
            <a:r>
              <a:rPr lang="ru-RU" sz="1600" b="0" dirty="0">
                <a:effectLst/>
                <a:latin typeface="Times New Roman" panose="02020603050405020304" pitchFamily="18" charset="0"/>
                <a:cs typeface="Times New Roman" panose="02020603050405020304" pitchFamily="18" charset="0"/>
              </a:rPr>
              <a:t>анкетный опрос выявил удовлетворенность родителей качеством образования в нашем ДОУ 96,8%.</a:t>
            </a:r>
          </a:p>
          <a:p>
            <a:pPr algn="l"/>
            <a:r>
              <a:rPr lang="ru-RU" sz="1600" b="0" dirty="0">
                <a:effectLst/>
                <a:latin typeface="Times New Roman" panose="02020603050405020304" pitchFamily="18" charset="0"/>
                <a:cs typeface="Times New Roman" panose="02020603050405020304" pitchFamily="18" charset="0"/>
              </a:rPr>
              <a:t>-наблюдается динамика фактического мастерства педагогов в работе с семьями, в том числе возросли такие показатели:</a:t>
            </a:r>
          </a:p>
          <a:p>
            <a:pPr algn="l"/>
            <a:r>
              <a:rPr lang="ru-RU" sz="1600" b="0" dirty="0">
                <a:effectLst/>
                <a:latin typeface="Times New Roman" panose="02020603050405020304" pitchFamily="18" charset="0"/>
                <a:cs typeface="Times New Roman" panose="02020603050405020304" pitchFamily="18" charset="0"/>
              </a:rPr>
              <a:t>учет мнения родителей, потребностей семьи с 64 до 76%;</a:t>
            </a:r>
          </a:p>
          <a:p>
            <a:pPr algn="l"/>
            <a:r>
              <a:rPr lang="ru-RU" sz="1600" b="0" dirty="0">
                <a:effectLst/>
                <a:latin typeface="Times New Roman" panose="02020603050405020304" pitchFamily="18" charset="0"/>
                <a:cs typeface="Times New Roman" panose="02020603050405020304" pitchFamily="18" charset="0"/>
              </a:rPr>
              <a:t>гибкость стиля общения, сопереживание родителям с 72 до 82%;</a:t>
            </a:r>
          </a:p>
          <a:p>
            <a:pPr algn="l"/>
            <a:r>
              <a:rPr lang="ru-RU" sz="1600" b="0" dirty="0">
                <a:effectLst/>
                <a:latin typeface="Times New Roman" panose="02020603050405020304" pitchFamily="18" charset="0"/>
                <a:cs typeface="Times New Roman" panose="02020603050405020304" pitchFamily="18" charset="0"/>
              </a:rPr>
              <a:t>использование активных методов и форм работы с 62 до </a:t>
            </a:r>
            <a:r>
              <a:rPr lang="ru-RU" sz="1600" dirty="0">
                <a:latin typeface="Times New Roman" panose="02020603050405020304" pitchFamily="18" charset="0"/>
                <a:cs typeface="Times New Roman" panose="02020603050405020304" pitchFamily="18" charset="0"/>
              </a:rPr>
              <a:t>78</a:t>
            </a:r>
            <a:r>
              <a:rPr lang="ru-RU" sz="1600" b="0" dirty="0">
                <a:effectLst/>
                <a:latin typeface="Times New Roman" panose="02020603050405020304" pitchFamily="18" charset="0"/>
                <a:cs typeface="Times New Roman" panose="02020603050405020304" pitchFamily="18" charset="0"/>
              </a:rPr>
              <a:t>%.</a:t>
            </a:r>
          </a:p>
          <a:p>
            <a:pPr algn="just"/>
            <a:endParaRPr lang="ru-RU" sz="1400" b="0" i="0" dirty="0">
              <a:solidFill>
                <a:srgbClr val="010101"/>
              </a:solidFill>
              <a:effectLst/>
              <a:latin typeface="Times New Roman" panose="02020603050405020304" pitchFamily="18" charset="0"/>
              <a:cs typeface="Times New Roman" panose="02020603050405020304" pitchFamily="18" charset="0"/>
            </a:endParaRPr>
          </a:p>
          <a:p>
            <a:pPr indent="450215" algn="just"/>
            <a:endParaRPr lang="ru-RU" sz="1400" dirty="0">
              <a:solidFill>
                <a:srgbClr val="FF0000"/>
              </a:solidFill>
              <a:effectLst/>
              <a:latin typeface="Times New Roman" panose="02020603050405020304" pitchFamily="18" charset="0"/>
              <a:ea typeface="Times New Roman" panose="02020603050405020304" pitchFamily="18" charset="0"/>
            </a:endParaRPr>
          </a:p>
          <a:p>
            <a:pPr indent="450215" algn="just"/>
            <a:endParaRPr lang="ru-RU" sz="12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05728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DF144A8-AFA8-AB83-CB31-1C360B3C6500}"/>
              </a:ext>
            </a:extLst>
          </p:cNvPr>
          <p:cNvSpPr>
            <a:spLocks noGrp="1"/>
          </p:cNvSpPr>
          <p:nvPr>
            <p:ph type="title"/>
          </p:nvPr>
        </p:nvSpPr>
        <p:spPr/>
        <p:txBody>
          <a:bodyPr/>
          <a:lstStyle/>
          <a:p>
            <a:r>
              <a:rPr lang="ru-RU" dirty="0">
                <a:latin typeface="Times New Roman" panose="02020603050405020304" pitchFamily="18" charset="0"/>
                <a:cs typeface="Times New Roman" panose="02020603050405020304" pitchFamily="18" charset="0"/>
              </a:rPr>
              <a:t>Актуальность</a:t>
            </a:r>
          </a:p>
        </p:txBody>
      </p:sp>
      <p:sp>
        <p:nvSpPr>
          <p:cNvPr id="3" name="Объект 2">
            <a:extLst>
              <a:ext uri="{FF2B5EF4-FFF2-40B4-BE49-F238E27FC236}">
                <a16:creationId xmlns:a16="http://schemas.microsoft.com/office/drawing/2014/main" xmlns="" id="{DB41B276-19CC-8D20-D757-27AFDB54D5DF}"/>
              </a:ext>
            </a:extLst>
          </p:cNvPr>
          <p:cNvSpPr>
            <a:spLocks noGrp="1"/>
          </p:cNvSpPr>
          <p:nvPr>
            <p:ph idx="1"/>
          </p:nvPr>
        </p:nvSpPr>
        <p:spPr>
          <a:xfrm>
            <a:off x="677334" y="1362457"/>
            <a:ext cx="8596668" cy="4678906"/>
          </a:xfrm>
        </p:spPr>
        <p:txBody>
          <a:bodyPr>
            <a:normAutofit fontScale="62500" lnSpcReduction="20000"/>
          </a:bodyPr>
          <a:lstStyle/>
          <a:p>
            <a:pPr algn="just"/>
            <a:r>
              <a:rPr lang="ru-RU" sz="2800" dirty="0">
                <a:solidFill>
                  <a:srgbClr val="000000"/>
                </a:solidFill>
                <a:effectLst/>
                <a:latin typeface="Times New Roman" panose="02020603050405020304" pitchFamily="18" charset="0"/>
                <a:ea typeface="Times New Roman" panose="02020603050405020304" pitchFamily="18" charset="0"/>
              </a:rPr>
              <a:t>Семья и детский сад - два общественных института, которые стоят у истоков нашего будущего. У каждого из них своя уникальная миссия. Они имеют свои особые функции и не могут заменить друг друга. Но они могут и должны помогать друг другу, поддерживать и дополнять друг друга.</a:t>
            </a:r>
            <a:endParaRPr lang="ru-RU" sz="2400" dirty="0">
              <a:effectLst/>
              <a:latin typeface="Times New Roman" panose="02020603050405020304" pitchFamily="18" charset="0"/>
              <a:ea typeface="Times New Roman" panose="02020603050405020304" pitchFamily="18" charset="0"/>
            </a:endParaRPr>
          </a:p>
          <a:p>
            <a:pPr algn="just"/>
            <a:r>
              <a:rPr lang="ru-RU" sz="2800" dirty="0">
                <a:solidFill>
                  <a:srgbClr val="000000"/>
                </a:solidFill>
                <a:effectLst/>
                <a:latin typeface="Times New Roman" panose="02020603050405020304" pitchFamily="18" charset="0"/>
                <a:ea typeface="Times New Roman" panose="02020603050405020304" pitchFamily="18" charset="0"/>
              </a:rPr>
              <a:t>Опыт работы педагогов </a:t>
            </a:r>
            <a:r>
              <a:rPr lang="ru-RU" sz="2800" dirty="0">
                <a:solidFill>
                  <a:schemeClr val="tx1"/>
                </a:solidFill>
                <a:effectLst/>
                <a:latin typeface="Times New Roman" panose="02020603050405020304" pitchFamily="18" charset="0"/>
                <a:ea typeface="Times New Roman" panose="02020603050405020304" pitchFamily="18" charset="0"/>
              </a:rPr>
              <a:t>в сфере дошкольного образования </a:t>
            </a:r>
            <a:r>
              <a:rPr lang="ru-RU" sz="2800" dirty="0">
                <a:solidFill>
                  <a:srgbClr val="000000"/>
                </a:solidFill>
                <a:effectLst/>
                <a:latin typeface="Times New Roman" panose="02020603050405020304" pitchFamily="18" charset="0"/>
                <a:ea typeface="Times New Roman" panose="02020603050405020304" pitchFamily="18" charset="0"/>
              </a:rPr>
              <a:t>показывает, что как бы серьезно не продумывались формы воспитания в детском саду, какой бы высокой не была квалификация педагогов, невозможно достигнуть поставленной цели без постоянной поддержки и активного участия родителей в воспитательно-образовательном процессе.</a:t>
            </a:r>
            <a:endParaRPr lang="ru-RU" sz="2400" dirty="0">
              <a:effectLst/>
              <a:latin typeface="Times New Roman" panose="02020603050405020304" pitchFamily="18" charset="0"/>
              <a:ea typeface="Times New Roman" panose="02020603050405020304" pitchFamily="18" charset="0"/>
            </a:endParaRPr>
          </a:p>
          <a:p>
            <a:pPr algn="just"/>
            <a:r>
              <a:rPr lang="ru-RU" sz="2800" dirty="0">
                <a:solidFill>
                  <a:srgbClr val="000000"/>
                </a:solidFill>
                <a:effectLst/>
                <a:latin typeface="Times New Roman" panose="02020603050405020304" pitchFamily="18" charset="0"/>
                <a:ea typeface="Times New Roman" panose="02020603050405020304" pitchFamily="18" charset="0"/>
              </a:rPr>
              <a:t>Анализ взаимодействия педагогов с родителями, наблюдение за детьми, особенно за детьми из семьи группы риска, анализ трудностей (по результатам консультаций, анкетирования родителей, обращений родителей за помощью к педагогу –психологу позволили сделать вывод о необходимости изменений, </a:t>
            </a:r>
            <a:r>
              <a:rPr lang="ru-RU" sz="2800" dirty="0">
                <a:solidFill>
                  <a:srgbClr val="000000"/>
                </a:solidFill>
                <a:latin typeface="Times New Roman" panose="02020603050405020304" pitchFamily="18" charset="0"/>
                <a:ea typeface="Times New Roman" panose="02020603050405020304" pitchFamily="18" charset="0"/>
              </a:rPr>
              <a:t>и</a:t>
            </a:r>
            <a:r>
              <a:rPr lang="ru-RU" sz="2800" dirty="0">
                <a:solidFill>
                  <a:srgbClr val="000000"/>
                </a:solidFill>
                <a:effectLst/>
                <a:latin typeface="Times New Roman" panose="02020603050405020304" pitchFamily="18" charset="0"/>
                <a:ea typeface="Times New Roman" panose="02020603050405020304" pitchFamily="18" charset="0"/>
              </a:rPr>
              <a:t>спользования активных форм взаимодействия между родителями и педагогами, родителями и детьми. Время предъявляет к педагогам новые требования, заставляет по- новому взглянуть на взаимоотношения с родителями своих воспитанников</a:t>
            </a:r>
            <a:r>
              <a:rPr lang="ru-RU" sz="2800" dirty="0">
                <a:solidFill>
                  <a:srgbClr val="000000"/>
                </a:solidFill>
                <a:latin typeface="Times New Roman" panose="02020603050405020304" pitchFamily="18" charset="0"/>
                <a:ea typeface="Times New Roman" panose="02020603050405020304" pitchFamily="18" charset="0"/>
              </a:rPr>
              <a:t> (  увеличение в ДОУ  детей из семей группы риска)</a:t>
            </a:r>
            <a:endParaRPr lang="ru-RU" sz="2400" dirty="0">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214061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1D78F95-B1E4-7985-DBF9-7B8F71727693}"/>
              </a:ext>
            </a:extLst>
          </p:cNvPr>
          <p:cNvSpPr txBox="1"/>
          <p:nvPr/>
        </p:nvSpPr>
        <p:spPr>
          <a:xfrm>
            <a:off x="1234440" y="1120676"/>
            <a:ext cx="9537192" cy="4801314"/>
          </a:xfrm>
          <a:prstGeom prst="rect">
            <a:avLst/>
          </a:prstGeom>
          <a:noFill/>
        </p:spPr>
        <p:txBody>
          <a:bodyPr wrap="square">
            <a:spAutoFit/>
          </a:bodyPr>
          <a:lstStyle/>
          <a:p>
            <a:pPr lvl="0" algn="just"/>
            <a:r>
              <a:rPr lang="ru-RU" b="1" dirty="0">
                <a:solidFill>
                  <a:srgbClr val="000000"/>
                </a:solidFill>
                <a:effectLst/>
                <a:latin typeface="Times New Roman" panose="02020603050405020304" pitchFamily="18" charset="0"/>
                <a:ea typeface="Times New Roman" panose="02020603050405020304" pitchFamily="18" charset="0"/>
              </a:rPr>
              <a:t>Проблема</a:t>
            </a:r>
            <a:r>
              <a:rPr lang="ru-RU" dirty="0">
                <a:effectLst/>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К</a:t>
            </a:r>
            <a:r>
              <a:rPr lang="ru-RU" dirty="0">
                <a:effectLst/>
                <a:latin typeface="Times New Roman" panose="02020603050405020304" pitchFamily="18" charset="0"/>
                <a:ea typeface="Times New Roman" panose="02020603050405020304" pitchFamily="18" charset="0"/>
              </a:rPr>
              <a:t>ак? Каким образом? выстроить деятельность направленную на взаимодействие родителей и педагогов, родителей и детей для развития конструктивных навыков общения.</a:t>
            </a:r>
          </a:p>
          <a:p>
            <a:pPr lvl="0" algn="just"/>
            <a:r>
              <a:rPr lang="ru-RU" b="1" dirty="0">
                <a:solidFill>
                  <a:srgbClr val="000000"/>
                </a:solidFill>
                <a:effectLst/>
                <a:latin typeface="Times New Roman" panose="02020603050405020304" pitchFamily="18" charset="0"/>
                <a:ea typeface="Times New Roman" panose="02020603050405020304" pitchFamily="18" charset="0"/>
              </a:rPr>
              <a:t>Основная идея проекта:</a:t>
            </a:r>
            <a:r>
              <a:rPr lang="ru-RU" dirty="0">
                <a:solidFill>
                  <a:srgbClr val="000000"/>
                </a:solidFill>
                <a:effectLst/>
                <a:latin typeface="Times New Roman" panose="02020603050405020304" pitchFamily="18" charset="0"/>
                <a:ea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rPr>
              <a:t>Проект направлен на обеспечение единого пространства развития воспитанников в ДОУ и в семье, на сплочение ребенка с семьей и выстраивание конструктивных взаимоотношений педагогов и родителей.</a:t>
            </a:r>
            <a:endParaRPr lang="ru-RU" dirty="0">
              <a:solidFill>
                <a:prstClr val="black"/>
              </a:solidFill>
              <a:latin typeface="Times New Roman" panose="02020603050405020304" pitchFamily="18" charset="0"/>
              <a:ea typeface="Times New Roman" panose="02020603050405020304" pitchFamily="18" charset="0"/>
            </a:endParaRPr>
          </a:p>
          <a:p>
            <a:pPr algn="just"/>
            <a:r>
              <a:rPr lang="ru-RU" b="1" dirty="0">
                <a:solidFill>
                  <a:srgbClr val="000000"/>
                </a:solidFill>
                <a:effectLst/>
                <a:latin typeface="Times New Roman" panose="02020603050405020304" pitchFamily="18" charset="0"/>
                <a:ea typeface="Times New Roman" panose="02020603050405020304" pitchFamily="18" charset="0"/>
              </a:rPr>
              <a:t>Принципы реализации проекта:</a:t>
            </a:r>
            <a:endParaRPr lang="ru-RU" dirty="0">
              <a:effectLst/>
              <a:latin typeface="Times New Roman" panose="02020603050405020304" pitchFamily="18" charset="0"/>
              <a:ea typeface="Times New Roman" panose="02020603050405020304" pitchFamily="18" charset="0"/>
            </a:endParaRPr>
          </a:p>
          <a:p>
            <a:pPr algn="just"/>
            <a:r>
              <a:rPr lang="ru-RU" dirty="0">
                <a:solidFill>
                  <a:srgbClr val="000000"/>
                </a:solidFill>
                <a:effectLst/>
                <a:latin typeface="Times New Roman" panose="02020603050405020304" pitchFamily="18" charset="0"/>
                <a:ea typeface="Times New Roman" panose="02020603050405020304" pitchFamily="18" charset="0"/>
              </a:rPr>
              <a:t>- открытость детского сада для семьи;</a:t>
            </a:r>
            <a:endParaRPr lang="ru-RU" dirty="0">
              <a:effectLst/>
              <a:latin typeface="Times New Roman" panose="02020603050405020304" pitchFamily="18" charset="0"/>
              <a:ea typeface="Times New Roman" panose="02020603050405020304" pitchFamily="18" charset="0"/>
            </a:endParaRPr>
          </a:p>
          <a:p>
            <a:pPr algn="just"/>
            <a:r>
              <a:rPr lang="ru-RU" dirty="0">
                <a:solidFill>
                  <a:srgbClr val="000000"/>
                </a:solidFill>
                <a:effectLst/>
                <a:latin typeface="Times New Roman" panose="02020603050405020304" pitchFamily="18" charset="0"/>
                <a:ea typeface="Times New Roman" panose="02020603050405020304" pitchFamily="18" charset="0"/>
              </a:rPr>
              <a:t>- сотрудничество педагогов и родителей в воспитании детей;</a:t>
            </a:r>
            <a:endParaRPr lang="ru-RU" dirty="0">
              <a:effectLst/>
              <a:latin typeface="Times New Roman" panose="02020603050405020304" pitchFamily="18" charset="0"/>
              <a:ea typeface="Times New Roman" panose="02020603050405020304" pitchFamily="18" charset="0"/>
            </a:endParaRPr>
          </a:p>
          <a:p>
            <a:pPr algn="just"/>
            <a:r>
              <a:rPr lang="ru-RU" dirty="0">
                <a:solidFill>
                  <a:srgbClr val="000000"/>
                </a:solidFill>
                <a:effectLst/>
                <a:latin typeface="Times New Roman" panose="02020603050405020304" pitchFamily="18" charset="0"/>
                <a:ea typeface="Times New Roman" panose="02020603050405020304" pitchFamily="18" charset="0"/>
              </a:rPr>
              <a:t>- единое понимание педагогами и родителями целей и задач воспитания и развития детей;</a:t>
            </a:r>
            <a:endParaRPr lang="ru-RU" dirty="0">
              <a:effectLst/>
              <a:latin typeface="Times New Roman" panose="02020603050405020304" pitchFamily="18" charset="0"/>
              <a:ea typeface="Times New Roman" panose="02020603050405020304" pitchFamily="18" charset="0"/>
            </a:endParaRPr>
          </a:p>
          <a:p>
            <a:pPr algn="just"/>
            <a:r>
              <a:rPr lang="ru-RU" dirty="0">
                <a:solidFill>
                  <a:srgbClr val="000000"/>
                </a:solidFill>
                <a:effectLst/>
                <a:latin typeface="Times New Roman" panose="02020603050405020304" pitchFamily="18" charset="0"/>
                <a:ea typeface="Times New Roman" panose="02020603050405020304" pitchFamily="18" charset="0"/>
              </a:rPr>
              <a:t>- дифференцированный подход к различным семьям, учет их индивидуальных особенностей;</a:t>
            </a:r>
            <a:endParaRPr lang="ru-RU" dirty="0">
              <a:effectLst/>
              <a:latin typeface="Times New Roman" panose="02020603050405020304" pitchFamily="18" charset="0"/>
              <a:ea typeface="Times New Roman" panose="02020603050405020304" pitchFamily="18" charset="0"/>
            </a:endParaRPr>
          </a:p>
          <a:p>
            <a:pPr algn="just"/>
            <a:r>
              <a:rPr lang="ru-RU" dirty="0">
                <a:solidFill>
                  <a:srgbClr val="000000"/>
                </a:solidFill>
                <a:effectLst/>
                <a:latin typeface="Times New Roman" panose="02020603050405020304" pitchFamily="18" charset="0"/>
                <a:ea typeface="Times New Roman" panose="02020603050405020304" pitchFamily="18" charset="0"/>
              </a:rPr>
              <a:t>- добровольность;</a:t>
            </a:r>
            <a:endParaRPr lang="ru-RU" dirty="0">
              <a:effectLst/>
              <a:latin typeface="Times New Roman" panose="02020603050405020304" pitchFamily="18" charset="0"/>
              <a:ea typeface="Times New Roman" panose="02020603050405020304" pitchFamily="18" charset="0"/>
            </a:endParaRPr>
          </a:p>
          <a:p>
            <a:pPr algn="just"/>
            <a:r>
              <a:rPr lang="ru-RU" dirty="0">
                <a:solidFill>
                  <a:srgbClr val="000000"/>
                </a:solidFill>
                <a:effectLst/>
                <a:latin typeface="Times New Roman" panose="02020603050405020304" pitchFamily="18" charset="0"/>
                <a:ea typeface="Times New Roman" panose="02020603050405020304" pitchFamily="18" charset="0"/>
              </a:rPr>
              <a:t>- вариативность форм.</a:t>
            </a:r>
            <a:endParaRPr lang="ru-RU" dirty="0">
              <a:effectLst/>
              <a:latin typeface="Times New Roman" panose="02020603050405020304" pitchFamily="18" charset="0"/>
              <a:ea typeface="Times New Roman" panose="02020603050405020304" pitchFamily="18" charset="0"/>
            </a:endParaRPr>
          </a:p>
          <a:p>
            <a:pPr algn="just"/>
            <a:r>
              <a:rPr lang="ru-RU" b="1" dirty="0">
                <a:solidFill>
                  <a:srgbClr val="000000"/>
                </a:solidFill>
                <a:effectLst/>
                <a:latin typeface="Times New Roman" panose="02020603050405020304" pitchFamily="18" charset="0"/>
                <a:ea typeface="Times New Roman" panose="02020603050405020304" pitchFamily="18" charset="0"/>
              </a:rPr>
              <a:t>Возможные риски:</a:t>
            </a:r>
            <a:endParaRPr lang="ru-RU" dirty="0">
              <a:effectLst/>
              <a:latin typeface="Times New Roman" panose="02020603050405020304" pitchFamily="18" charset="0"/>
              <a:ea typeface="Times New Roman" panose="02020603050405020304" pitchFamily="18" charset="0"/>
            </a:endParaRPr>
          </a:p>
          <a:p>
            <a:pPr algn="just"/>
            <a:r>
              <a:rPr lang="ru-RU" dirty="0">
                <a:solidFill>
                  <a:srgbClr val="000000"/>
                </a:solidFill>
                <a:effectLst/>
                <a:latin typeface="Times New Roman" panose="02020603050405020304" pitchFamily="18" charset="0"/>
                <a:ea typeface="Times New Roman" panose="02020603050405020304" pitchFamily="18" charset="0"/>
              </a:rPr>
              <a:t>- трудность </a:t>
            </a:r>
            <a:r>
              <a:rPr lang="ru-RU" dirty="0">
                <a:latin typeface="Times New Roman" panose="02020603050405020304" pitchFamily="18" charset="0"/>
                <a:ea typeface="Times New Roman" panose="02020603050405020304" pitchFamily="18" charset="0"/>
              </a:rPr>
              <a:t>во</a:t>
            </a:r>
            <a:r>
              <a:rPr lang="ru-RU" dirty="0">
                <a:effectLst/>
                <a:latin typeface="Times New Roman" panose="02020603050405020304" pitchFamily="18" charset="0"/>
                <a:ea typeface="Times New Roman" panose="02020603050405020304" pitchFamily="18" charset="0"/>
              </a:rPr>
              <a:t>влечения</a:t>
            </a:r>
            <a:r>
              <a:rPr lang="ru-RU" dirty="0">
                <a:solidFill>
                  <a:srgbClr val="FF0000"/>
                </a:solidFill>
                <a:effectLst/>
                <a:latin typeface="Times New Roman" panose="02020603050405020304" pitchFamily="18" charset="0"/>
                <a:ea typeface="Times New Roman" panose="02020603050405020304" pitchFamily="18" charset="0"/>
              </a:rPr>
              <a:t> </a:t>
            </a:r>
            <a:r>
              <a:rPr lang="ru-RU" dirty="0">
                <a:solidFill>
                  <a:srgbClr val="000000"/>
                </a:solidFill>
                <a:effectLst/>
                <a:latin typeface="Times New Roman" panose="02020603050405020304" pitchFamily="18" charset="0"/>
                <a:ea typeface="Times New Roman" panose="02020603050405020304" pitchFamily="18" charset="0"/>
              </a:rPr>
              <a:t>родителей к участию в мероприятиях группы, ДОУ, особенно из      семей группы риска;</a:t>
            </a:r>
            <a:endParaRPr lang="ru-RU" dirty="0">
              <a:effectLst/>
              <a:latin typeface="Times New Roman" panose="02020603050405020304" pitchFamily="18" charset="0"/>
              <a:ea typeface="Times New Roman" panose="02020603050405020304" pitchFamily="18" charset="0"/>
            </a:endParaRPr>
          </a:p>
          <a:p>
            <a:pPr algn="just"/>
            <a:r>
              <a:rPr lang="ru-RU" dirty="0">
                <a:solidFill>
                  <a:srgbClr val="000000"/>
                </a:solidFill>
                <a:effectLst/>
                <a:latin typeface="Times New Roman" panose="02020603050405020304" pitchFamily="18" charset="0"/>
                <a:ea typeface="Times New Roman" panose="02020603050405020304" pitchFamily="18" charset="0"/>
              </a:rPr>
              <a:t>- участие одних и тех же семей в мероприятиях и совместной творческой деятельности;</a:t>
            </a:r>
            <a:endParaRPr lang="ru-RU" dirty="0">
              <a:effectLst/>
              <a:latin typeface="Times New Roman" panose="02020603050405020304" pitchFamily="18" charset="0"/>
              <a:ea typeface="Times New Roman" panose="02020603050405020304" pitchFamily="18" charset="0"/>
            </a:endParaRPr>
          </a:p>
          <a:p>
            <a:pPr algn="just"/>
            <a:r>
              <a:rPr lang="ru-RU" dirty="0">
                <a:solidFill>
                  <a:srgbClr val="000000"/>
                </a:solidFill>
                <a:effectLst/>
                <a:latin typeface="Times New Roman" panose="02020603050405020304" pitchFamily="18" charset="0"/>
                <a:ea typeface="Times New Roman" panose="02020603050405020304" pitchFamily="18" charset="0"/>
              </a:rPr>
              <a:t>- не желание родителей идти на контакт, участвовать в совместных мероприятиях.</a:t>
            </a:r>
            <a:endParaRPr lang="ru-RU"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99591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48DCAC0-C699-D52A-32B5-BC75B644308E}"/>
              </a:ext>
            </a:extLst>
          </p:cNvPr>
          <p:cNvSpPr>
            <a:spLocks noGrp="1"/>
          </p:cNvSpPr>
          <p:nvPr>
            <p:ph type="title"/>
          </p:nvPr>
        </p:nvSpPr>
        <p:spPr/>
        <p:txBody>
          <a:bodyPr>
            <a:normAutofit fontScale="90000"/>
          </a:bodyPr>
          <a:lstStyle/>
          <a:p>
            <a:pPr marL="228600" marR="0" lvl="0" indent="450215"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ru-RU" sz="2600" b="1" i="0" u="none" strike="noStrike" kern="1200" cap="none" spc="0" normalizeH="0" baseline="0" noProof="0" dirty="0">
                <a:ln>
                  <a:noFill/>
                </a:ln>
                <a:solidFill>
                  <a:srgbClr val="2D2A2A"/>
                </a:solidFill>
                <a:effectLst/>
                <a:uLnTx/>
                <a:uFillTx/>
                <a:latin typeface="Times New Roman" panose="02020603050405020304" pitchFamily="18" charset="0"/>
                <a:ea typeface="Times New Roman" panose="02020603050405020304" pitchFamily="18" charset="0"/>
                <a:cs typeface="+mn-cs"/>
              </a:rPr>
              <a:t>Цель проекта:</a:t>
            </a:r>
            <a:r>
              <a:rPr kumimoji="0" lang="ru-RU" sz="2600" b="0" i="0" u="none" strike="noStrike" kern="1200" cap="none" spc="0" normalizeH="0" baseline="0" noProof="0" dirty="0">
                <a:ln>
                  <a:noFill/>
                </a:ln>
                <a:solidFill>
                  <a:srgbClr val="2D2A2A"/>
                </a:solidFill>
                <a:effectLst/>
                <a:uLnTx/>
                <a:uFillTx/>
                <a:latin typeface="Times New Roman" panose="02020603050405020304" pitchFamily="18" charset="0"/>
                <a:ea typeface="Times New Roman" panose="02020603050405020304" pitchFamily="18" charset="0"/>
                <a:cs typeface="+mn-cs"/>
              </a:rPr>
              <a:t> </a:t>
            </a:r>
            <a:r>
              <a:rPr kumimoji="0" lang="ru-RU" sz="1800" b="0" i="0" u="none" strike="noStrike" kern="1200" cap="none" spc="0" normalizeH="0" baseline="0" noProof="0" dirty="0">
                <a:ln>
                  <a:noFill/>
                </a:ln>
                <a:solidFill>
                  <a:srgbClr val="2D2A2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создание условий для эффективного взаимодействия ДОУ и семьи, ориентированного на личностное развитие детей</a:t>
            </a:r>
            <a:r>
              <a:rPr kumimoji="0" lang="ru-RU" sz="1800" b="0" i="0" u="none" strike="noStrike" kern="1200" cap="none" spc="0" normalizeH="0" noProof="0" dirty="0">
                <a:ln>
                  <a:noFill/>
                </a:ln>
                <a:solidFill>
                  <a:srgbClr val="2D2A2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и развитие навыков конструктивного взаимодействия детей, родителей, педагогов.</a:t>
            </a: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xmlns="" id="{4E7A63DD-06EA-49D3-1C0A-0F61C24CF0C4}"/>
              </a:ext>
            </a:extLst>
          </p:cNvPr>
          <p:cNvSpPr>
            <a:spLocks noGrp="1"/>
          </p:cNvSpPr>
          <p:nvPr>
            <p:ph idx="1"/>
          </p:nvPr>
        </p:nvSpPr>
        <p:spPr/>
        <p:txBody>
          <a:bodyPr>
            <a:normAutofit/>
          </a:bodyPr>
          <a:lstStyle/>
          <a:p>
            <a:pPr indent="0">
              <a:lnSpc>
                <a:spcPct val="100000"/>
              </a:lnSpc>
              <a:buNone/>
            </a:pPr>
            <a:r>
              <a:rPr lang="ru-RU" sz="1800" b="1" dirty="0">
                <a:solidFill>
                  <a:srgbClr val="2D2A2A"/>
                </a:solidFill>
                <a:effectLst/>
                <a:latin typeface="Times New Roman" panose="02020603050405020304" pitchFamily="18" charset="0"/>
                <a:ea typeface="Times New Roman" panose="02020603050405020304" pitchFamily="18" charset="0"/>
                <a:cs typeface="Times New Roman" panose="02020603050405020304" pitchFamily="18" charset="0"/>
              </a:rPr>
              <a:t>Для достижения поставленной цели необходимо решение следующих</a:t>
            </a:r>
            <a:r>
              <a:rPr lang="ru-RU" sz="1800" dirty="0">
                <a:solidFill>
                  <a:srgbClr val="2D2A2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b="1" dirty="0">
                <a:solidFill>
                  <a:srgbClr val="2D2A2A"/>
                </a:solidFill>
                <a:effectLst/>
                <a:latin typeface="Times New Roman" panose="02020603050405020304" pitchFamily="18" charset="0"/>
                <a:ea typeface="Times New Roman" panose="02020603050405020304" pitchFamily="18" charset="0"/>
                <a:cs typeface="Times New Roman" panose="02020603050405020304" pitchFamily="18" charset="0"/>
              </a:rPr>
              <a:t>задач:</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fontAlgn="base">
              <a:lnSpc>
                <a:spcPct val="100000"/>
              </a:lnSpc>
            </a:pPr>
            <a:r>
              <a:rPr lang="ru-RU" sz="1800"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 вовлечь родителей в образовательный процесс, формировать у них компетентную педагогическую позицию по отношению к собственному ребёнку.</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nSpc>
                <a:spcPct val="100000"/>
              </a:lnSpc>
            </a:pPr>
            <a:r>
              <a:rPr lang="ru-RU" sz="1800" dirty="0">
                <a:solidFill>
                  <a:srgbClr val="2D2A2A"/>
                </a:solidFill>
                <a:effectLst/>
                <a:latin typeface="Times New Roman" panose="02020603050405020304" pitchFamily="18" charset="0"/>
                <a:ea typeface="Times New Roman" panose="02020603050405020304" pitchFamily="18" charset="0"/>
                <a:cs typeface="Times New Roman" panose="02020603050405020304" pitchFamily="18" charset="0"/>
              </a:rPr>
              <a:t> организовать просвещение родителей с целью повышения их правовой и педагогической культуры</a:t>
            </a:r>
            <a:r>
              <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indent="450215">
              <a:lnSpc>
                <a:spcPct val="100000"/>
              </a:lnSpc>
            </a:pPr>
            <a:r>
              <a:rPr lang="ru-RU" sz="1800" dirty="0">
                <a:solidFill>
                  <a:srgbClr val="2D2A2A"/>
                </a:solidFill>
                <a:effectLst/>
                <a:latin typeface="Times New Roman" panose="02020603050405020304" pitchFamily="18" charset="0"/>
                <a:ea typeface="Times New Roman" panose="02020603050405020304" pitchFamily="18" charset="0"/>
                <a:cs typeface="Times New Roman" panose="02020603050405020304" pitchFamily="18" charset="0"/>
              </a:rPr>
              <a:t> разработать содержание,  отобрать наиболее эффективные формы и методы взаимодействия с семьями воспитанников по вопросам воспитания, обучения и развития детей;</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nSpc>
                <a:spcPct val="100000"/>
              </a:lnSpc>
            </a:pPr>
            <a:r>
              <a:rPr lang="ru-RU" sz="1800" dirty="0">
                <a:solidFill>
                  <a:srgbClr val="2D2A2A"/>
                </a:solidFill>
                <a:effectLst/>
                <a:latin typeface="Times New Roman" panose="02020603050405020304" pitchFamily="18" charset="0"/>
                <a:ea typeface="Times New Roman" panose="02020603050405020304" pitchFamily="18" charset="0"/>
                <a:cs typeface="Times New Roman" panose="02020603050405020304" pitchFamily="18" charset="0"/>
              </a:rPr>
              <a:t>развивать  навыки  совместной деятельности, коммуникативные  навыки детей и родителей, педагогов.</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1290887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5793F90-F5A7-FFA3-084E-E6CE87ABF532}"/>
              </a:ext>
            </a:extLst>
          </p:cNvPr>
          <p:cNvSpPr>
            <a:spLocks noGrp="1"/>
          </p:cNvSpPr>
          <p:nvPr>
            <p:ph type="title"/>
          </p:nvPr>
        </p:nvSpPr>
        <p:spPr/>
        <p:txBody>
          <a:bodyPr/>
          <a:lstStyle/>
          <a:p>
            <a:r>
              <a:rPr kumimoji="0" lang="ru-RU" sz="2800" b="1" i="0" u="none" strike="noStrike" kern="1200" cap="none" spc="0" normalizeH="0" baseline="0" noProof="0" dirty="0">
                <a:ln>
                  <a:noFill/>
                </a:ln>
                <a:solidFill>
                  <a:srgbClr val="2D2A2A"/>
                </a:solidFill>
                <a:effectLst/>
                <a:uLnTx/>
                <a:uFillTx/>
                <a:latin typeface="Times New Roman" panose="02020603050405020304" pitchFamily="18" charset="0"/>
                <a:ea typeface="Times New Roman" panose="02020603050405020304" pitchFamily="18" charset="0"/>
                <a:cs typeface="+mn-cs"/>
              </a:rPr>
              <a:t>Гипотеза проекта: </a:t>
            </a:r>
            <a:endParaRPr lang="ru-RU" dirty="0"/>
          </a:p>
        </p:txBody>
      </p:sp>
      <p:sp>
        <p:nvSpPr>
          <p:cNvPr id="3" name="Объект 2">
            <a:extLst>
              <a:ext uri="{FF2B5EF4-FFF2-40B4-BE49-F238E27FC236}">
                <a16:creationId xmlns:a16="http://schemas.microsoft.com/office/drawing/2014/main" xmlns="" id="{59433733-BD60-A967-DC7B-17DC17C23F6D}"/>
              </a:ext>
            </a:extLst>
          </p:cNvPr>
          <p:cNvSpPr>
            <a:spLocks noGrp="1"/>
          </p:cNvSpPr>
          <p:nvPr>
            <p:ph idx="1"/>
          </p:nvPr>
        </p:nvSpPr>
        <p:spPr>
          <a:xfrm>
            <a:off x="838200" y="1798193"/>
            <a:ext cx="10515600" cy="4351338"/>
          </a:xfrm>
        </p:spPr>
        <p:txBody>
          <a:bodyPr/>
          <a:lstStyle/>
          <a:p>
            <a:pPr indent="0" algn="just">
              <a:lnSpc>
                <a:spcPct val="100000"/>
              </a:lnSpc>
              <a:buNone/>
            </a:pPr>
            <a:r>
              <a:rPr lang="ru-RU" dirty="0">
                <a:solidFill>
                  <a:srgbClr val="2D2A2A"/>
                </a:solidFill>
                <a:latin typeface="Times New Roman" panose="02020603050405020304" pitchFamily="18" charset="0"/>
                <a:ea typeface="Times New Roman" panose="02020603050405020304" pitchFamily="18" charset="0"/>
                <a:cs typeface="Times New Roman" panose="02020603050405020304" pitchFamily="18" charset="0"/>
              </a:rPr>
              <a:t>О</a:t>
            </a:r>
            <a:r>
              <a:rPr lang="ru-RU" dirty="0">
                <a:solidFill>
                  <a:srgbClr val="2D2A2A"/>
                </a:solidFill>
                <a:effectLst/>
                <a:latin typeface="Times New Roman" panose="02020603050405020304" pitchFamily="18" charset="0"/>
                <a:ea typeface="Times New Roman" panose="02020603050405020304" pitchFamily="18" charset="0"/>
                <a:cs typeface="Times New Roman" panose="02020603050405020304" pitchFamily="18" charset="0"/>
              </a:rPr>
              <a:t>бщение педагогов и родителей будет эффективнее, если реализуются следующие условия:</a:t>
            </a:r>
            <a:endParaRPr lang="ru-RU"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00000"/>
              </a:lnSpc>
            </a:pPr>
            <a:r>
              <a:rPr lang="ru-RU" dirty="0">
                <a:solidFill>
                  <a:srgbClr val="2D2A2A"/>
                </a:solidFill>
                <a:effectLst/>
                <a:latin typeface="Times New Roman" panose="02020603050405020304" pitchFamily="18" charset="0"/>
                <a:ea typeface="Times New Roman" panose="02020603050405020304" pitchFamily="18" charset="0"/>
                <a:cs typeface="Times New Roman" panose="02020603050405020304" pitchFamily="18" charset="0"/>
              </a:rPr>
              <a:t> участие родителей в планировании совместной деятельности;</a:t>
            </a:r>
            <a:endParaRPr lang="ru-RU"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00000"/>
              </a:lnSpc>
            </a:pPr>
            <a:r>
              <a:rPr lang="ru-RU" dirty="0">
                <a:solidFill>
                  <a:srgbClr val="2D2A2A"/>
                </a:solidFill>
                <a:effectLst/>
                <a:latin typeface="Times New Roman" panose="02020603050405020304" pitchFamily="18" charset="0"/>
                <a:ea typeface="Times New Roman" panose="02020603050405020304" pitchFamily="18" charset="0"/>
                <a:cs typeface="Times New Roman" panose="02020603050405020304" pitchFamily="18" charset="0"/>
              </a:rPr>
              <a:t>переход родителей от роли пассивных наблюдателей к активному участию в сотрудничестве с ДОУ;</a:t>
            </a:r>
            <a:endParaRPr lang="ru-RU"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00000"/>
              </a:lnSpc>
            </a:pPr>
            <a:r>
              <a:rPr lang="ru-RU" dirty="0">
                <a:solidFill>
                  <a:srgbClr val="2D2A2A"/>
                </a:solidFill>
                <a:effectLst/>
                <a:latin typeface="Times New Roman" panose="02020603050405020304" pitchFamily="18" charset="0"/>
                <a:ea typeface="Times New Roman" panose="02020603050405020304" pitchFamily="18" charset="0"/>
                <a:cs typeface="Times New Roman" panose="02020603050405020304" pitchFamily="18" charset="0"/>
              </a:rPr>
              <a:t> формирование педагогической компетентности родителей в вопросах воспитания детей;</a:t>
            </a:r>
            <a:endParaRPr lang="ru-RU"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00000"/>
              </a:lnSpc>
            </a:pPr>
            <a:r>
              <a:rPr lang="ru-RU" dirty="0">
                <a:solidFill>
                  <a:srgbClr val="2D2A2A"/>
                </a:solidFill>
                <a:effectLst/>
                <a:latin typeface="Times New Roman" panose="02020603050405020304" pitchFamily="18" charset="0"/>
                <a:ea typeface="Times New Roman" panose="02020603050405020304" pitchFamily="18" charset="0"/>
                <a:cs typeface="Times New Roman" panose="02020603050405020304" pitchFamily="18" charset="0"/>
              </a:rPr>
              <a:t> создание оптимально комфортной среды развития ребенка через согласование позиций семьи и ДОУ.</a:t>
            </a:r>
            <a:endParaRPr lang="ru-RU"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732912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6804823-A632-258C-F6C0-6322A1F7568F}"/>
              </a:ext>
            </a:extLst>
          </p:cNvPr>
          <p:cNvSpPr>
            <a:spLocks noGrp="1"/>
          </p:cNvSpPr>
          <p:nvPr>
            <p:ph type="title"/>
          </p:nvPr>
        </p:nvSpPr>
        <p:spPr/>
        <p:txBody>
          <a:bodyPr/>
          <a:lstStyle/>
          <a:p>
            <a:pPr marL="228600" marR="0" lvl="0" indent="0" defTabSz="914400" rtl="0" eaLnBrk="1" fontAlgn="auto" latinLnBrk="0" hangingPunct="1">
              <a:lnSpc>
                <a:spcPts val="1575"/>
              </a:lnSpc>
              <a:spcBef>
                <a:spcPts val="1000"/>
              </a:spcBef>
              <a:spcAft>
                <a:spcPts val="0"/>
              </a:spcAft>
              <a:tabLst/>
              <a:defRPr/>
            </a:pPr>
            <a:r>
              <a:rPr kumimoji="0" lang="ru-RU" sz="2800" b="1" i="0" u="none" strike="noStrike" kern="1200" cap="none" spc="0" normalizeH="0" baseline="0" noProof="0" dirty="0">
                <a:ln>
                  <a:noFill/>
                </a:ln>
                <a:solidFill>
                  <a:srgbClr val="2D2A2A"/>
                </a:solidFill>
                <a:effectLst/>
                <a:uLnTx/>
                <a:uFillTx/>
                <a:latin typeface="Times New Roman" panose="02020603050405020304" pitchFamily="18" charset="0"/>
                <a:ea typeface="Times New Roman" panose="02020603050405020304" pitchFamily="18" charset="0"/>
                <a:cs typeface="+mn-cs"/>
              </a:rPr>
              <a:t>Принципы реализации проекта:</a:t>
            </a:r>
            <a:r>
              <a:rPr kumimoji="0" lang="ru-RU"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r>
            <a:br>
              <a:rPr kumimoji="0" lang="ru-RU"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br>
            <a:endParaRPr lang="ru-RU" dirty="0"/>
          </a:p>
        </p:txBody>
      </p:sp>
      <p:sp>
        <p:nvSpPr>
          <p:cNvPr id="3" name="Объект 2">
            <a:extLst>
              <a:ext uri="{FF2B5EF4-FFF2-40B4-BE49-F238E27FC236}">
                <a16:creationId xmlns:a16="http://schemas.microsoft.com/office/drawing/2014/main" xmlns="" id="{9F3681A7-BDAF-1039-A9B8-72DE95717FB6}"/>
              </a:ext>
            </a:extLst>
          </p:cNvPr>
          <p:cNvSpPr>
            <a:spLocks noGrp="1"/>
          </p:cNvSpPr>
          <p:nvPr>
            <p:ph idx="1"/>
          </p:nvPr>
        </p:nvSpPr>
        <p:spPr>
          <a:xfrm>
            <a:off x="677334" y="1527049"/>
            <a:ext cx="8596668" cy="4514314"/>
          </a:xfrm>
        </p:spPr>
        <p:txBody>
          <a:bodyPr>
            <a:normAutofit fontScale="85000" lnSpcReduction="20000"/>
          </a:bodyPr>
          <a:lstStyle/>
          <a:p>
            <a:pPr indent="0">
              <a:lnSpc>
                <a:spcPct val="100000"/>
              </a:lnSpc>
              <a:buNone/>
            </a:pPr>
            <a:r>
              <a:rPr lang="ru-RU" sz="2800" dirty="0">
                <a:solidFill>
                  <a:srgbClr val="2D2A2A"/>
                </a:solidFill>
                <a:effectLst/>
                <a:latin typeface="Times New Roman" panose="02020603050405020304" pitchFamily="18" charset="0"/>
                <a:ea typeface="Times New Roman" panose="02020603050405020304" pitchFamily="18" charset="0"/>
              </a:rPr>
              <a:t>• добровольности;</a:t>
            </a:r>
            <a:endParaRPr lang="ru-RU" sz="2400" dirty="0">
              <a:effectLst/>
              <a:latin typeface="Times New Roman" panose="02020603050405020304" pitchFamily="18" charset="0"/>
              <a:ea typeface="Times New Roman" panose="02020603050405020304" pitchFamily="18" charset="0"/>
            </a:endParaRPr>
          </a:p>
          <a:p>
            <a:pPr indent="0">
              <a:lnSpc>
                <a:spcPct val="100000"/>
              </a:lnSpc>
              <a:buNone/>
            </a:pPr>
            <a:r>
              <a:rPr lang="ru-RU" sz="2800" dirty="0">
                <a:solidFill>
                  <a:srgbClr val="2D2A2A"/>
                </a:solidFill>
                <a:effectLst/>
                <a:latin typeface="Times New Roman" panose="02020603050405020304" pitchFamily="18" charset="0"/>
                <a:ea typeface="Times New Roman" panose="02020603050405020304" pitchFamily="18" charset="0"/>
              </a:rPr>
              <a:t>• значимости (выбранные темы актуальны и принимаемы);</a:t>
            </a:r>
            <a:endParaRPr lang="ru-RU" sz="2400" dirty="0">
              <a:effectLst/>
              <a:latin typeface="Times New Roman" panose="02020603050405020304" pitchFamily="18" charset="0"/>
              <a:ea typeface="Times New Roman" panose="02020603050405020304" pitchFamily="18" charset="0"/>
            </a:endParaRPr>
          </a:p>
          <a:p>
            <a:pPr indent="0">
              <a:lnSpc>
                <a:spcPct val="100000"/>
              </a:lnSpc>
              <a:buNone/>
            </a:pPr>
            <a:r>
              <a:rPr lang="ru-RU" sz="2800" dirty="0">
                <a:solidFill>
                  <a:srgbClr val="2D2A2A"/>
                </a:solidFill>
                <a:effectLst/>
                <a:latin typeface="Times New Roman" panose="02020603050405020304" pitchFamily="18" charset="0"/>
                <a:ea typeface="Times New Roman" panose="02020603050405020304" pitchFamily="18" charset="0"/>
              </a:rPr>
              <a:t>• вариативности форм и методов;</a:t>
            </a:r>
            <a:endParaRPr lang="ru-RU" sz="2400" dirty="0">
              <a:effectLst/>
              <a:latin typeface="Times New Roman" panose="02020603050405020304" pitchFamily="18" charset="0"/>
              <a:ea typeface="Times New Roman" panose="02020603050405020304" pitchFamily="18" charset="0"/>
            </a:endParaRPr>
          </a:p>
          <a:p>
            <a:pPr indent="0">
              <a:lnSpc>
                <a:spcPct val="100000"/>
              </a:lnSpc>
              <a:buNone/>
            </a:pPr>
            <a:r>
              <a:rPr lang="ru-RU" sz="2800" dirty="0">
                <a:solidFill>
                  <a:srgbClr val="2D2A2A"/>
                </a:solidFill>
                <a:effectLst/>
                <a:latin typeface="Times New Roman" panose="02020603050405020304" pitchFamily="18" charset="0"/>
                <a:ea typeface="Times New Roman" panose="02020603050405020304" pitchFamily="18" charset="0"/>
              </a:rPr>
              <a:t>• научности;</a:t>
            </a:r>
            <a:endParaRPr lang="ru-RU" sz="2400" dirty="0">
              <a:effectLst/>
              <a:latin typeface="Times New Roman" panose="02020603050405020304" pitchFamily="18" charset="0"/>
              <a:ea typeface="Times New Roman" panose="02020603050405020304" pitchFamily="18" charset="0"/>
            </a:endParaRPr>
          </a:p>
          <a:p>
            <a:pPr indent="0">
              <a:lnSpc>
                <a:spcPct val="100000"/>
              </a:lnSpc>
              <a:buNone/>
            </a:pPr>
            <a:r>
              <a:rPr lang="ru-RU" sz="2800" dirty="0">
                <a:solidFill>
                  <a:srgbClr val="2D2A2A"/>
                </a:solidFill>
                <a:effectLst/>
                <a:latin typeface="Times New Roman" panose="02020603050405020304" pitchFamily="18" charset="0"/>
                <a:ea typeface="Times New Roman" panose="02020603050405020304" pitchFamily="18" charset="0"/>
              </a:rPr>
              <a:t>• непрерывности и целостности;</a:t>
            </a:r>
            <a:endParaRPr lang="ru-RU" sz="2400" dirty="0">
              <a:effectLst/>
              <a:latin typeface="Times New Roman" panose="02020603050405020304" pitchFamily="18" charset="0"/>
              <a:ea typeface="Times New Roman" panose="02020603050405020304" pitchFamily="18" charset="0"/>
            </a:endParaRPr>
          </a:p>
          <a:p>
            <a:pPr indent="0">
              <a:lnSpc>
                <a:spcPct val="100000"/>
              </a:lnSpc>
              <a:buNone/>
            </a:pPr>
            <a:r>
              <a:rPr lang="ru-RU" sz="2800" dirty="0">
                <a:solidFill>
                  <a:srgbClr val="2D2A2A"/>
                </a:solidFill>
                <a:effectLst/>
                <a:latin typeface="Times New Roman" panose="02020603050405020304" pitchFamily="18" charset="0"/>
                <a:ea typeface="Times New Roman" panose="02020603050405020304" pitchFamily="18" charset="0"/>
              </a:rPr>
              <a:t>• комплексности;</a:t>
            </a:r>
            <a:endParaRPr lang="ru-RU" sz="2400" dirty="0">
              <a:effectLst/>
              <a:latin typeface="Times New Roman" panose="02020603050405020304" pitchFamily="18" charset="0"/>
              <a:ea typeface="Times New Roman" panose="02020603050405020304" pitchFamily="18" charset="0"/>
            </a:endParaRPr>
          </a:p>
          <a:p>
            <a:pPr indent="0">
              <a:lnSpc>
                <a:spcPct val="100000"/>
              </a:lnSpc>
              <a:buNone/>
            </a:pPr>
            <a:r>
              <a:rPr lang="ru-RU" sz="2800" dirty="0">
                <a:solidFill>
                  <a:srgbClr val="2D2A2A"/>
                </a:solidFill>
                <a:effectLst/>
                <a:latin typeface="Times New Roman" panose="02020603050405020304" pitchFamily="18" charset="0"/>
                <a:ea typeface="Times New Roman" panose="02020603050405020304" pitchFamily="18" charset="0"/>
              </a:rPr>
              <a:t>• сотрудничества;</a:t>
            </a:r>
            <a:endParaRPr lang="ru-RU" sz="2400" dirty="0">
              <a:effectLst/>
              <a:latin typeface="Times New Roman" panose="02020603050405020304" pitchFamily="18" charset="0"/>
              <a:ea typeface="Times New Roman" panose="02020603050405020304" pitchFamily="18" charset="0"/>
            </a:endParaRPr>
          </a:p>
          <a:p>
            <a:pPr indent="0">
              <a:lnSpc>
                <a:spcPct val="100000"/>
              </a:lnSpc>
              <a:buNone/>
            </a:pPr>
            <a:r>
              <a:rPr lang="ru-RU" sz="2800" dirty="0">
                <a:solidFill>
                  <a:srgbClr val="2D2A2A"/>
                </a:solidFill>
                <a:effectLst/>
                <a:latin typeface="Times New Roman" panose="02020603050405020304" pitchFamily="18" charset="0"/>
                <a:ea typeface="Times New Roman" panose="02020603050405020304" pitchFamily="18" charset="0"/>
              </a:rPr>
              <a:t>• постоянства обратной связи;</a:t>
            </a:r>
            <a:endParaRPr lang="ru-RU" sz="2400" dirty="0">
              <a:effectLst/>
              <a:latin typeface="Times New Roman" panose="02020603050405020304" pitchFamily="18" charset="0"/>
              <a:ea typeface="Times New Roman" panose="02020603050405020304" pitchFamily="18" charset="0"/>
            </a:endParaRPr>
          </a:p>
          <a:p>
            <a:pPr indent="0">
              <a:lnSpc>
                <a:spcPct val="100000"/>
              </a:lnSpc>
              <a:buNone/>
            </a:pPr>
            <a:r>
              <a:rPr lang="ru-RU" sz="2800" dirty="0">
                <a:solidFill>
                  <a:srgbClr val="2D2A2A"/>
                </a:solidFill>
                <a:effectLst/>
                <a:latin typeface="Times New Roman" panose="02020603050405020304" pitchFamily="18" charset="0"/>
                <a:ea typeface="Times New Roman" panose="02020603050405020304" pitchFamily="18" charset="0"/>
              </a:rPr>
              <a:t>• открытости;</a:t>
            </a:r>
            <a:endParaRPr lang="ru-RU" sz="2400" dirty="0">
              <a:effectLst/>
              <a:latin typeface="Times New Roman" panose="02020603050405020304" pitchFamily="18" charset="0"/>
              <a:ea typeface="Times New Roman" panose="02020603050405020304" pitchFamily="18" charset="0"/>
            </a:endParaRPr>
          </a:p>
          <a:p>
            <a:pPr indent="0">
              <a:lnSpc>
                <a:spcPct val="100000"/>
              </a:lnSpc>
              <a:buNone/>
            </a:pPr>
            <a:r>
              <a:rPr lang="ru-RU" sz="2800" dirty="0">
                <a:solidFill>
                  <a:srgbClr val="2D2A2A"/>
                </a:solidFill>
                <a:effectLst/>
                <a:latin typeface="Times New Roman" panose="02020603050405020304" pitchFamily="18" charset="0"/>
                <a:ea typeface="Times New Roman" panose="02020603050405020304" pitchFamily="18" charset="0"/>
              </a:rPr>
              <a:t>• конфиденциальности.</a:t>
            </a:r>
            <a:endParaRPr lang="ru-RU" sz="2400" dirty="0">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2876421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556D24D-0D36-453E-CCB7-2D8F0861BFCD}"/>
              </a:ext>
            </a:extLst>
          </p:cNvPr>
          <p:cNvSpPr txBox="1"/>
          <p:nvPr/>
        </p:nvSpPr>
        <p:spPr>
          <a:xfrm>
            <a:off x="667512" y="329184"/>
            <a:ext cx="10634472" cy="5201424"/>
          </a:xfrm>
          <a:prstGeom prst="rect">
            <a:avLst/>
          </a:prstGeom>
          <a:noFill/>
        </p:spPr>
        <p:txBody>
          <a:bodyPr wrap="square">
            <a:spAutoFit/>
          </a:bodyPr>
          <a:lstStyle/>
          <a:p>
            <a:pPr algn="just"/>
            <a:r>
              <a:rPr lang="ru-RU" sz="1400" dirty="0">
                <a:effectLst/>
                <a:highlight>
                  <a:srgbClr val="FFFFFF"/>
                </a:highlight>
                <a:latin typeface="Times New Roman" panose="02020603050405020304" pitchFamily="18" charset="0"/>
                <a:ea typeface="Times New Roman" panose="02020603050405020304" pitchFamily="18" charset="0"/>
              </a:rPr>
              <a:t> </a:t>
            </a:r>
            <a:r>
              <a:rPr lang="ru-RU" sz="2000" b="1" u="sng" dirty="0">
                <a:effectLst/>
                <a:highlight>
                  <a:srgbClr val="FFFFFF"/>
                </a:highlight>
                <a:latin typeface="Times New Roman" panose="02020603050405020304" pitchFamily="18" charset="0"/>
                <a:ea typeface="Times New Roman" panose="02020603050405020304" pitchFamily="18" charset="0"/>
              </a:rPr>
              <a:t>Ожидаемый результат:</a:t>
            </a:r>
          </a:p>
          <a:p>
            <a:pPr algn="just"/>
            <a:endParaRPr lang="ru-RU" sz="2000" u="sng" dirty="0">
              <a:highlight>
                <a:srgbClr val="FFFFFF"/>
              </a:highlight>
              <a:latin typeface="Times New Roman" panose="02020603050405020304" pitchFamily="18" charset="0"/>
              <a:ea typeface="Times New Roman" panose="02020603050405020304" pitchFamily="18" charset="0"/>
            </a:endParaRPr>
          </a:p>
          <a:p>
            <a:pPr algn="just"/>
            <a:endParaRPr lang="ru-RU" sz="2000" dirty="0">
              <a:effectLst/>
              <a:latin typeface="Times New Roman" panose="02020603050405020304" pitchFamily="18" charset="0"/>
              <a:ea typeface="Times New Roman" panose="02020603050405020304" pitchFamily="18" charset="0"/>
            </a:endParaRPr>
          </a:p>
          <a:p>
            <a:pPr marL="228600" indent="-228600" algn="just">
              <a:buAutoNum type="arabicPeriod"/>
            </a:pPr>
            <a:r>
              <a:rPr lang="ru-RU" sz="2000" dirty="0">
                <a:effectLst/>
                <a:latin typeface="Times New Roman" panose="02020603050405020304" pitchFamily="18" charset="0"/>
                <a:ea typeface="Times New Roman" panose="02020603050405020304" pitchFamily="18" charset="0"/>
              </a:rPr>
              <a:t>Повысится участие родителей в образовательном процессе ДОУ с 60% до 75%;</a:t>
            </a:r>
          </a:p>
          <a:p>
            <a:pPr marL="228600" indent="-228600" algn="just">
              <a:buAutoNum type="arabicPeriod"/>
            </a:pPr>
            <a:endParaRPr lang="ru-RU" sz="2000" dirty="0">
              <a:effectLst/>
              <a:latin typeface="Times New Roman" panose="02020603050405020304" pitchFamily="18" charset="0"/>
              <a:ea typeface="Times New Roman" panose="02020603050405020304" pitchFamily="18" charset="0"/>
            </a:endParaRPr>
          </a:p>
          <a:p>
            <a:pPr marL="228600" indent="-228600" algn="just">
              <a:buAutoNum type="arabicPeriod"/>
            </a:pPr>
            <a:r>
              <a:rPr lang="ru-RU" sz="2000" dirty="0">
                <a:effectLst/>
                <a:latin typeface="Times New Roman" panose="02020603050405020304" pitchFamily="18" charset="0"/>
                <a:ea typeface="Times New Roman" panose="02020603050405020304" pitchFamily="18" charset="0"/>
              </a:rPr>
              <a:t> Разработан план мероприятий проектной деятельности.</a:t>
            </a:r>
          </a:p>
          <a:p>
            <a:pPr marL="228600" indent="-228600" algn="just">
              <a:buAutoNum type="arabicPeriod"/>
            </a:pPr>
            <a:endParaRPr lang="ru-RU" sz="2000" dirty="0">
              <a:effectLst/>
              <a:latin typeface="Times New Roman" panose="02020603050405020304" pitchFamily="18" charset="0"/>
              <a:ea typeface="Times New Roman" panose="02020603050405020304" pitchFamily="18" charset="0"/>
            </a:endParaRPr>
          </a:p>
          <a:p>
            <a:pPr marL="228600" indent="-228600" algn="just">
              <a:buAutoNum type="arabicPeriod"/>
            </a:pPr>
            <a:r>
              <a:rPr lang="ru-RU" sz="2000" dirty="0">
                <a:latin typeface="Times New Roman" panose="02020603050405020304" pitchFamily="18" charset="0"/>
                <a:ea typeface="Times New Roman" panose="02020603050405020304" pitchFamily="18" charset="0"/>
              </a:rPr>
              <a:t> Организована деятельность по педагогическому просвещению родителей с</a:t>
            </a:r>
          </a:p>
          <a:p>
            <a:pPr algn="just"/>
            <a:r>
              <a:rPr lang="ru-RU" sz="2000" dirty="0">
                <a:latin typeface="Times New Roman" panose="02020603050405020304" pitchFamily="18" charset="0"/>
                <a:ea typeface="Times New Roman" panose="02020603050405020304" pitchFamily="18" charset="0"/>
              </a:rPr>
              <a:t>    использованием традиционных и нетрадиционных форм (Арт-терапия, тренинги и др.);</a:t>
            </a:r>
          </a:p>
          <a:p>
            <a:pPr marL="228600" indent="-228600" algn="just">
              <a:buAutoNum type="arabicPeriod"/>
            </a:pPr>
            <a:endParaRPr lang="ru-RU" sz="2000" dirty="0">
              <a:latin typeface="Times New Roman" panose="02020603050405020304" pitchFamily="18" charset="0"/>
              <a:ea typeface="Times New Roman" panose="02020603050405020304" pitchFamily="18" charset="0"/>
            </a:endParaRPr>
          </a:p>
          <a:p>
            <a:pPr algn="just"/>
            <a:r>
              <a:rPr lang="ru-RU" sz="2000" dirty="0">
                <a:effectLst/>
                <a:latin typeface="Times New Roman" panose="02020603050405020304" pitchFamily="18" charset="0"/>
                <a:ea typeface="Times New Roman" panose="02020603050405020304" pitchFamily="18" charset="0"/>
              </a:rPr>
              <a:t>4. </a:t>
            </a:r>
            <a:r>
              <a:rPr lang="ru-RU" sz="2000" dirty="0">
                <a:solidFill>
                  <a:srgbClr val="000000"/>
                </a:solidFill>
                <a:latin typeface="Times New Roman" panose="02020603050405020304" pitchFamily="18" charset="0"/>
                <a:ea typeface="Times New Roman" panose="02020603050405020304" pitchFamily="18" charset="0"/>
              </a:rPr>
              <a:t>П</a:t>
            </a:r>
            <a:r>
              <a:rPr lang="ru-RU" sz="2000" dirty="0">
                <a:solidFill>
                  <a:srgbClr val="000000"/>
                </a:solidFill>
                <a:effectLst/>
                <a:latin typeface="Times New Roman" panose="02020603050405020304" pitchFamily="18" charset="0"/>
                <a:ea typeface="Times New Roman" panose="02020603050405020304" pitchFamily="18" charset="0"/>
              </a:rPr>
              <a:t>оявление в семье общих интересов, увлечений;</a:t>
            </a:r>
          </a:p>
          <a:p>
            <a:pPr marL="228600" indent="-228600" algn="just">
              <a:buAutoNum type="arabicPeriod"/>
            </a:pPr>
            <a:endParaRPr lang="ru-RU" sz="2000" dirty="0">
              <a:solidFill>
                <a:srgbClr val="000000"/>
              </a:solidFill>
              <a:effectLst/>
              <a:latin typeface="Times New Roman" panose="02020603050405020304" pitchFamily="18" charset="0"/>
              <a:ea typeface="Times New Roman" panose="02020603050405020304" pitchFamily="18" charset="0"/>
            </a:endParaRPr>
          </a:p>
          <a:p>
            <a:pPr algn="just"/>
            <a:r>
              <a:rPr lang="ru-RU" sz="2000" dirty="0">
                <a:solidFill>
                  <a:srgbClr val="000000"/>
                </a:solidFill>
                <a:latin typeface="Times New Roman" panose="02020603050405020304" pitchFamily="18" charset="0"/>
                <a:ea typeface="Times New Roman" panose="02020603050405020304" pitchFamily="18" charset="0"/>
              </a:rPr>
              <a:t>5. Уменьшится количество семей группы риска.</a:t>
            </a:r>
          </a:p>
          <a:p>
            <a:pPr algn="just"/>
            <a:endParaRPr lang="ru-RU" sz="2000" dirty="0">
              <a:solidFill>
                <a:srgbClr val="000000"/>
              </a:solidFill>
              <a:latin typeface="Times New Roman" panose="02020603050405020304" pitchFamily="18" charset="0"/>
              <a:ea typeface="Times New Roman" panose="02020603050405020304" pitchFamily="18" charset="0"/>
            </a:endParaRPr>
          </a:p>
          <a:p>
            <a:pPr marL="265113" indent="-265113" algn="just"/>
            <a:r>
              <a:rPr lang="ru-RU" sz="2000" dirty="0">
                <a:solidFill>
                  <a:srgbClr val="000000"/>
                </a:solidFill>
                <a:effectLst/>
                <a:latin typeface="Times New Roman" panose="02020603050405020304" pitchFamily="18" charset="0"/>
                <a:ea typeface="Times New Roman" panose="02020603050405020304" pitchFamily="18" charset="0"/>
              </a:rPr>
              <a:t>6. Повысится уровень сформированности навыков совместной деятельности, коммуника</a:t>
            </a:r>
            <a:r>
              <a:rPr lang="ru-RU" sz="2000" dirty="0">
                <a:solidFill>
                  <a:srgbClr val="000000"/>
                </a:solidFill>
                <a:latin typeface="Times New Roman" panose="02020603050405020304" pitchFamily="18" charset="0"/>
                <a:ea typeface="Times New Roman" panose="02020603050405020304" pitchFamily="18" charset="0"/>
              </a:rPr>
              <a:t>тивных    навыков детей и родителей, педагогов.</a:t>
            </a:r>
            <a:endParaRPr lang="ru-RU" sz="2000" dirty="0">
              <a:effectLst/>
              <a:latin typeface="Times New Roman" panose="02020603050405020304" pitchFamily="18" charset="0"/>
              <a:ea typeface="Times New Roman" panose="02020603050405020304" pitchFamily="18" charset="0"/>
            </a:endParaRPr>
          </a:p>
          <a:p>
            <a:pPr marL="171450" indent="-171450" algn="just">
              <a:buFontTx/>
              <a:buChar char="-"/>
            </a:pPr>
            <a:endParaRPr lang="ru-RU"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15707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75DED7A-E247-B154-DBF5-39A78EF9CBBF}"/>
              </a:ext>
            </a:extLst>
          </p:cNvPr>
          <p:cNvSpPr>
            <a:spLocks noGrp="1"/>
          </p:cNvSpPr>
          <p:nvPr>
            <p:ph type="title"/>
          </p:nvPr>
        </p:nvSpPr>
        <p:spPr>
          <a:xfrm>
            <a:off x="713910" y="166341"/>
            <a:ext cx="8596668" cy="1320800"/>
          </a:xfrm>
        </p:spPr>
        <p:txBody>
          <a:bodyPr>
            <a:normAutofit fontScale="90000"/>
          </a:bodyPr>
          <a:lstStyle/>
          <a:p>
            <a:r>
              <a:rPr kumimoji="0" lang="ru-RU" sz="2800" b="1" i="0" u="none" strike="noStrike" kern="1200" cap="none" spc="0" normalizeH="0" baseline="0" noProof="0" dirty="0">
                <a:ln>
                  <a:noFill/>
                </a:ln>
                <a:solidFill>
                  <a:srgbClr val="2D2A2A"/>
                </a:solidFill>
                <a:effectLst/>
                <a:uLnTx/>
                <a:uFillTx/>
                <a:latin typeface="Times New Roman" panose="02020603050405020304" pitchFamily="18" charset="0"/>
                <a:ea typeface="Times New Roman" panose="02020603050405020304" pitchFamily="18" charset="0"/>
                <a:cs typeface="+mj-cs"/>
              </a:rPr>
              <a:t>При реализации проекта были использованы различные формы  педагогического просвещения </a:t>
            </a:r>
            <a:r>
              <a:rPr kumimoji="0" lang="ru-RU" sz="2800" b="1"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mj-cs"/>
              </a:rPr>
              <a:t>с родителями</a:t>
            </a:r>
            <a:r>
              <a:rPr kumimoji="0" lang="ru-RU" sz="2800" b="1" i="0" u="none" strike="noStrike" kern="1200" cap="none" spc="0" normalizeH="0" baseline="0" noProof="0" dirty="0">
                <a:ln>
                  <a:noFill/>
                </a:ln>
                <a:solidFill>
                  <a:srgbClr val="2D2A2A"/>
                </a:solidFill>
                <a:effectLst/>
                <a:uLnTx/>
                <a:uFillTx/>
                <a:latin typeface="Times New Roman" panose="02020603050405020304" pitchFamily="18" charset="0"/>
                <a:ea typeface="Times New Roman" panose="02020603050405020304" pitchFamily="18" charset="0"/>
                <a:cs typeface="+mj-cs"/>
              </a:rPr>
              <a:t>:</a:t>
            </a:r>
            <a:r>
              <a:rPr kumimoji="0" lang="ru-RU"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j-cs"/>
              </a:rPr>
              <a:t/>
            </a:r>
            <a:br>
              <a:rPr kumimoji="0" lang="ru-RU"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j-cs"/>
              </a:rPr>
            </a:br>
            <a:endParaRPr lang="ru-RU" dirty="0"/>
          </a:p>
        </p:txBody>
      </p:sp>
      <p:sp>
        <p:nvSpPr>
          <p:cNvPr id="3" name="Объект 2">
            <a:extLst>
              <a:ext uri="{FF2B5EF4-FFF2-40B4-BE49-F238E27FC236}">
                <a16:creationId xmlns:a16="http://schemas.microsoft.com/office/drawing/2014/main" xmlns="" id="{04BDE653-C803-888A-DA1E-0D106D4214A0}"/>
              </a:ext>
            </a:extLst>
          </p:cNvPr>
          <p:cNvSpPr>
            <a:spLocks noGrp="1"/>
          </p:cNvSpPr>
          <p:nvPr>
            <p:ph idx="1"/>
          </p:nvPr>
        </p:nvSpPr>
        <p:spPr>
          <a:xfrm>
            <a:off x="476166" y="1305934"/>
            <a:ext cx="8596668" cy="4340578"/>
          </a:xfrm>
        </p:spPr>
        <p:txBody>
          <a:bodyPr>
            <a:normAutofit/>
          </a:bodyPr>
          <a:lstStyle/>
          <a:p>
            <a:pPr marL="265112" indent="0">
              <a:buNone/>
            </a:pPr>
            <a:r>
              <a:rPr kumimoji="0" lang="ru-RU" sz="2000" b="0" i="0" u="none" strike="noStrike" kern="1200" cap="none" spc="0" normalizeH="0" baseline="0" noProof="0" dirty="0">
                <a:ln>
                  <a:noFill/>
                </a:ln>
                <a:solidFill>
                  <a:srgbClr val="2D2A2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Традиционные:</a:t>
            </a:r>
          </a:p>
          <a:p>
            <a:pPr marL="265113" lvl="1" indent="0" algn="just">
              <a:buNone/>
            </a:pPr>
            <a:r>
              <a:rPr kumimoji="0" lang="ru-RU" sz="140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В целях повышения психолого-педагогической компетентности </a:t>
            </a:r>
            <a:r>
              <a:rPr kumimoji="0" lang="ru-RU" sz="1400" b="1"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родителей</a:t>
            </a:r>
            <a:r>
              <a:rPr kumimoji="0" lang="ru-RU" sz="140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широко </a:t>
            </a:r>
            <a:r>
              <a:rPr kumimoji="0" lang="ru-RU" sz="1400" b="1"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используются: консультации, беседы,</a:t>
            </a:r>
            <a:r>
              <a:rPr kumimoji="0" lang="ru-RU" sz="140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a:t>
            </a:r>
            <a:r>
              <a:rPr kumimoji="0" lang="ru-RU" sz="1400" b="1"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папки</a:t>
            </a:r>
            <a:r>
              <a:rPr kumimoji="0" lang="ru-RU" sz="140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a:t>
            </a:r>
            <a:r>
              <a:rPr kumimoji="0" lang="ru-RU" sz="1400" b="1"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передвижки</a:t>
            </a:r>
            <a:r>
              <a:rPr kumimoji="0" lang="ru-RU" sz="140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в которых размещается материал с практическими советами и рекомендациями по разным вопросам коррекции и развития ребенка. </a:t>
            </a:r>
            <a:endParaRPr kumimoji="0" lang="ru-RU" sz="1400" i="0" u="none" strike="noStrike" kern="1200" cap="none" spc="0" normalizeH="0" baseline="0" noProof="0" dirty="0">
              <a:ln>
                <a:noFill/>
              </a:ln>
              <a:solidFill>
                <a:srgbClr val="2D2A2A"/>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265113" indent="0"/>
            <a:r>
              <a:rPr kumimoji="0" lang="ru-RU" sz="2000" b="0" i="0" u="none" strike="noStrike" kern="1200" cap="none" spc="0" normalizeH="0" baseline="0" noProof="0" dirty="0">
                <a:ln>
                  <a:noFill/>
                </a:ln>
                <a:solidFill>
                  <a:srgbClr val="2D2A2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1600" b="0" i="0" u="none" strike="noStrike" kern="1200" cap="none" spc="0" normalizeH="0" baseline="0" noProof="0" dirty="0">
                <a:ln>
                  <a:noFill/>
                </a:ln>
                <a:solidFill>
                  <a:srgbClr val="2D2A2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консультации, беседы: </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«Возрастные особенности детей», «Детские страхи. Что делать родителям?»</a:t>
            </a:r>
            <a:r>
              <a:rPr lang="ru-RU"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«Конфликты с детьми», «Влияние семьи на воспитание ребёнка», «Почему мой ребенок меня не понимает», «Ошибки, которые нельзя совершать» и др.;</a:t>
            </a:r>
          </a:p>
          <a:p>
            <a:pPr marL="265113" marR="0" lvl="0" indent="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ru-RU" sz="1600" b="1" i="0" u="none" strike="noStrike" kern="1200" cap="none" spc="0" normalizeH="0" baseline="0" noProof="0" dirty="0">
                <a:ln>
                  <a:noFill/>
                </a:ln>
                <a:solidFill>
                  <a:srgbClr val="2D2A2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папки-передвижки: </a:t>
            </a:r>
            <a:r>
              <a:rPr kumimoji="0" lang="ru-RU" sz="16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Calibri" panose="020F0502020204030204" pitchFamily="34" charset="0"/>
                <a:cs typeface="Times New Roman" panose="02020603050405020304" pitchFamily="18" charset="0"/>
              </a:rPr>
              <a:t>«Характер ребенка зависит от нас»</a:t>
            </a:r>
            <a:r>
              <a:rPr kumimoji="0" lang="ru-RU" sz="1600" b="0" i="0" u="none" strike="noStrike" kern="1200" cap="none" spc="0" normalizeH="0" baseline="0" noProof="0" dirty="0">
                <a:ln>
                  <a:noFill/>
                </a:ln>
                <a:solidFill>
                  <a:srgbClr val="2D2A2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ru-RU" sz="16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Calibri" panose="020F0502020204030204" pitchFamily="34" charset="0"/>
                <a:cs typeface="Times New Roman" panose="02020603050405020304" pitchFamily="18" charset="0"/>
              </a:rPr>
              <a:t> «Такие разные дети» и др.;</a:t>
            </a:r>
          </a:p>
          <a:p>
            <a:pPr marL="265113" marR="0" lvl="0" indent="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ru-RU" sz="1600" b="0" i="0" u="none" strike="noStrike" kern="1200" cap="none" spc="0" normalizeH="0" baseline="0" noProof="0" dirty="0">
                <a:ln>
                  <a:noFill/>
                </a:ln>
                <a:solidFill>
                  <a:srgbClr val="2D2A2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1600" b="1"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памятки </a:t>
            </a:r>
            <a:r>
              <a:rPr kumimoji="0" lang="ru-RU" sz="1600" b="1"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Calibri" panose="020F0502020204030204" pitchFamily="34" charset="0"/>
                <a:cs typeface="Times New Roman" panose="02020603050405020304" pitchFamily="18" charset="0"/>
              </a:rPr>
              <a:t>для родителей:  </a:t>
            </a:r>
            <a:r>
              <a:rPr kumimoji="0" lang="ru-RU" sz="16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Calibri" panose="020F0502020204030204" pitchFamily="34" charset="0"/>
                <a:cs typeface="Times New Roman" panose="02020603050405020304" pitchFamily="18" charset="0"/>
              </a:rPr>
              <a:t>«Десять заповедей», «Авторитет - основа воспитания», Буклет «Здоровый образ  жизни»;</a:t>
            </a:r>
          </a:p>
          <a:p>
            <a:pPr marL="265113" indent="0" algn="l"/>
            <a:r>
              <a:rPr kumimoji="0" lang="ru-RU" sz="16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ru-RU" sz="1600" b="1"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Calibri" panose="020F0502020204030204" pitchFamily="34" charset="0"/>
                <a:cs typeface="Times New Roman" panose="02020603050405020304" pitchFamily="18" charset="0"/>
              </a:rPr>
              <a:t>участие родителей вместе с детьми в различных акциях: </a:t>
            </a:r>
            <a:r>
              <a:rPr kumimoji="0" lang="ru-RU" sz="16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Calibri" panose="020F0502020204030204" pitchFamily="34" charset="0"/>
                <a:cs typeface="Times New Roman" panose="02020603050405020304" pitchFamily="18" charset="0"/>
              </a:rPr>
              <a:t>«Поможем птицам»; «Посади дерево»; </a:t>
            </a:r>
            <a:r>
              <a:rPr lang="ru-RU" sz="1600" dirty="0">
                <a:solidFill>
                  <a:prstClr val="black">
                    <a:lumMod val="75000"/>
                    <a:lumOff val="25000"/>
                  </a:prstClr>
                </a:solidFill>
                <a:latin typeface="Times New Roman" panose="02020603050405020304" pitchFamily="18" charset="0"/>
                <a:cs typeface="Times New Roman" panose="02020603050405020304" pitchFamily="18" charset="0"/>
              </a:rPr>
              <a:t>«Открытка солдату-</a:t>
            </a:r>
            <a:r>
              <a:rPr lang="ru-RU" sz="1600" b="1" i="0" dirty="0">
                <a:effectLst/>
                <a:latin typeface="Times New Roman" panose="02020603050405020304" pitchFamily="18" charset="0"/>
                <a:cs typeface="Times New Roman" panose="02020603050405020304" pitchFamily="18" charset="0"/>
              </a:rPr>
              <a:t>Мы – с вами!</a:t>
            </a:r>
            <a:r>
              <a:rPr lang="ru-RU" sz="1600" dirty="0">
                <a:solidFill>
                  <a:prstClr val="black">
                    <a:lumMod val="75000"/>
                    <a:lumOff val="25000"/>
                  </a:prstClr>
                </a:solidFill>
                <a:latin typeface="Times New Roman" panose="02020603050405020304" pitchFamily="18" charset="0"/>
                <a:cs typeface="Times New Roman" panose="02020603050405020304" pitchFamily="18" charset="0"/>
              </a:rPr>
              <a:t>» и др.</a:t>
            </a:r>
            <a:endParaRPr lang="ru-RU" sz="1600" dirty="0"/>
          </a:p>
        </p:txBody>
      </p:sp>
      <p:pic>
        <p:nvPicPr>
          <p:cNvPr id="4" name="Picture 6">
            <a:extLst>
              <a:ext uri="{FF2B5EF4-FFF2-40B4-BE49-F238E27FC236}">
                <a16:creationId xmlns:a16="http://schemas.microsoft.com/office/drawing/2014/main" xmlns="" id="{277AC5DB-2D8D-B216-5DB4-0444D14DDB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1320" y="5032924"/>
            <a:ext cx="1753181" cy="175318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xmlns="" id="{2DB4D66A-68E1-E3E0-BAD8-5524E36DE5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8877" y="4927601"/>
            <a:ext cx="1741551" cy="17415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xmlns="" id="{F4AFC7CD-CE9A-2BC9-3272-5FDFF80764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7658" y="4927601"/>
            <a:ext cx="1753181" cy="1753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869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9026C19-042F-107D-2569-44550C353E5B}"/>
              </a:ext>
            </a:extLst>
          </p:cNvPr>
          <p:cNvSpPr>
            <a:spLocks noGrp="1"/>
          </p:cNvSpPr>
          <p:nvPr>
            <p:ph type="title"/>
          </p:nvPr>
        </p:nvSpPr>
        <p:spPr>
          <a:xfrm>
            <a:off x="677334" y="265176"/>
            <a:ext cx="8596668" cy="2130552"/>
          </a:xfrm>
        </p:spPr>
        <p:txBody>
          <a:bodyPr>
            <a:normAutofit fontScale="90000"/>
          </a:bodyPr>
          <a:lstStyle/>
          <a:p>
            <a:pPr indent="360680" algn="just"/>
            <a:r>
              <a:rPr lang="ru-RU" sz="1600" dirty="0">
                <a:solidFill>
                  <a:srgbClr val="000000"/>
                </a:solidFill>
                <a:latin typeface="Times New Roman" panose="02020603050405020304" pitchFamily="18" charset="0"/>
              </a:rPr>
              <a:t>К</a:t>
            </a:r>
            <a:r>
              <a:rPr lang="ru-RU" sz="1600" i="0" u="none" strike="noStrike" dirty="0">
                <a:solidFill>
                  <a:srgbClr val="000000"/>
                </a:solidFill>
                <a:effectLst/>
                <a:latin typeface="Times New Roman" panose="02020603050405020304" pitchFamily="18" charset="0"/>
              </a:rPr>
              <a:t>омплексный  подход к организации и проведению праздников, </a:t>
            </a:r>
            <a:r>
              <a:rPr lang="ru-RU" sz="1600" dirty="0">
                <a:solidFill>
                  <a:srgbClr val="000000"/>
                </a:solidFill>
                <a:latin typeface="Times New Roman" panose="02020603050405020304" pitchFamily="18" charset="0"/>
              </a:rPr>
              <a:t>о</a:t>
            </a:r>
            <a:r>
              <a:rPr lang="ru-RU" sz="1600" i="0" u="none" strike="noStrike" dirty="0">
                <a:solidFill>
                  <a:srgbClr val="000000"/>
                </a:solidFill>
                <a:effectLst/>
                <a:latin typeface="Times New Roman" panose="02020603050405020304" pitchFamily="18" charset="0"/>
              </a:rPr>
              <a:t>ткрытых занятий позволил внести нечто новое в традиционную работу с родителями, обеспечив более тесный контакт «Воспитатель-ребенок-родитель». Это, несомненно, способствовало укреплению взаимоотношений в семьях   воспитанников, </a:t>
            </a:r>
            <a:r>
              <a:rPr lang="ru-RU" sz="1600" i="0" u="none" strike="noStrike" dirty="0">
                <a:solidFill>
                  <a:schemeClr val="tx1"/>
                </a:solidFill>
                <a:effectLst/>
                <a:latin typeface="Times New Roman" panose="02020603050405020304" pitchFamily="18" charset="0"/>
              </a:rPr>
              <a:t>повысило</a:t>
            </a:r>
            <a:r>
              <a:rPr lang="ru-RU" sz="1600" i="0" u="none" strike="noStrike" dirty="0">
                <a:solidFill>
                  <a:srgbClr val="000000"/>
                </a:solidFill>
                <a:effectLst/>
                <a:latin typeface="Times New Roman" panose="02020603050405020304" pitchFamily="18" charset="0"/>
              </a:rPr>
              <a:t> их целостность и эмоциональное благополучие</a:t>
            </a:r>
            <a:r>
              <a:rPr lang="ru-RU" sz="1600" i="0" u="none" strike="noStrike" dirty="0">
                <a:solidFill>
                  <a:srgbClr val="000000"/>
                </a:solidFill>
                <a:effectLst/>
                <a:latin typeface="Times New Roman" panose="02020603050405020304" pitchFamily="18" charset="0"/>
                <a:cs typeface="Times New Roman" panose="02020603050405020304" pitchFamily="18" charset="0"/>
              </a:rPr>
              <a:t>,</a:t>
            </a:r>
            <a:r>
              <a:rPr lang="ru-RU" sz="1600" i="0" dirty="0">
                <a:solidFill>
                  <a:srgbClr val="333333"/>
                </a:solidFill>
                <a:effectLst/>
                <a:latin typeface="Times New Roman" panose="02020603050405020304" pitchFamily="18" charset="0"/>
                <a:cs typeface="Times New Roman" panose="02020603050405020304" pitchFamily="18" charset="0"/>
              </a:rPr>
              <a:t> где родители являлись полноценными участниками, вместе с детьми танцевали, играли, выполняли оздоровительные упражнения. Проводимая работа позволила повысить психолого-педагогическую компетентность родителей в вопросах детско-родительских отношений. Развлечения построены на играх «родители-дети», посредством включения в совместную деятельность, обогатили отношения через эмоциональное общение.  Участие родителей в обсуждении  отдельных номеров, сценок, подарков для детей, награждений(в соответствии со сценарием)</a:t>
            </a:r>
            <a:endParaRPr lang="ru-RU" dirty="0"/>
          </a:p>
        </p:txBody>
      </p:sp>
      <p:sp>
        <p:nvSpPr>
          <p:cNvPr id="3" name="Объект 2">
            <a:extLst>
              <a:ext uri="{FF2B5EF4-FFF2-40B4-BE49-F238E27FC236}">
                <a16:creationId xmlns:a16="http://schemas.microsoft.com/office/drawing/2014/main" xmlns="" id="{56916856-CA8B-7829-B6F2-E53E2A82BA93}"/>
              </a:ext>
            </a:extLst>
          </p:cNvPr>
          <p:cNvSpPr>
            <a:spLocks noGrp="1"/>
          </p:cNvSpPr>
          <p:nvPr>
            <p:ph idx="1"/>
          </p:nvPr>
        </p:nvSpPr>
        <p:spPr>
          <a:xfrm>
            <a:off x="677334" y="2395728"/>
            <a:ext cx="8596668" cy="4041648"/>
          </a:xfrm>
        </p:spPr>
        <p:txBody>
          <a:bodyPr/>
          <a:lstStyle/>
          <a:p>
            <a:pPr marL="800100" marR="0" lvl="0" indent="-534988" algn="just"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ru-RU" sz="2000" b="0" i="0" u="none" strike="noStrike" kern="1200" cap="none" spc="0" normalizeH="0" baseline="0" noProof="0" dirty="0">
                <a:ln>
                  <a:noFill/>
                </a:ln>
                <a:solidFill>
                  <a:srgbClr val="2D2A2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развлечения, праздники: </a:t>
            </a:r>
            <a:r>
              <a:rPr kumimoji="0" lang="ru-RU" sz="18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Конкурс чтецов «Я – будущий защитник своей Родины»; «Праздник: женский день, 8 Марта » (родители были активными участниками) и др.;</a:t>
            </a:r>
            <a:endParaRPr kumimoji="0" lang="ru-RU" sz="18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800100" marR="0" lvl="0" indent="-534988"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ru-RU" sz="2000" b="0" i="0" u="none" strike="noStrike" kern="1200" cap="none" spc="0" normalizeH="0" baseline="0" noProof="0" dirty="0">
                <a:ln>
                  <a:noFill/>
                </a:ln>
                <a:solidFill>
                  <a:srgbClr val="2D2A2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открытые занятия;</a:t>
            </a:r>
            <a:r>
              <a:rPr kumimoji="0" lang="ru-RU" sz="18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 </a:t>
            </a:r>
            <a:r>
              <a:rPr kumimoji="0" lang="ru-RU" sz="2000" b="0" i="0" u="none" strike="noStrike" kern="1200" cap="none" spc="0" normalizeH="0" baseline="0" noProof="0" dirty="0">
                <a:ln>
                  <a:noFill/>
                </a:ln>
                <a:solidFill>
                  <a:srgbClr val="2D2A2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дни открытых дверей;</a:t>
            </a:r>
            <a:r>
              <a:rPr kumimoji="0" lang="ru-RU" sz="18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 Участие родителей (папы, дедушки) в музыкально-спортивных мероприятиях ко Дню защитника Отечества.</a:t>
            </a:r>
            <a:endParaRPr kumimoji="0" lang="ru-RU" sz="2000" b="0" i="0" u="none" strike="noStrike" kern="1200" cap="none" spc="0" normalizeH="0" baseline="0" noProof="0" dirty="0">
              <a:ln>
                <a:noFill/>
              </a:ln>
              <a:solidFill>
                <a:srgbClr val="2D2A2A"/>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endParaRPr lang="ru-RU" dirty="0"/>
          </a:p>
        </p:txBody>
      </p:sp>
      <p:pic>
        <p:nvPicPr>
          <p:cNvPr id="4" name="Picture 4">
            <a:extLst>
              <a:ext uri="{FF2B5EF4-FFF2-40B4-BE49-F238E27FC236}">
                <a16:creationId xmlns:a16="http://schemas.microsoft.com/office/drawing/2014/main" xmlns="" id="{2670C9AA-C862-B16F-E33E-066E490F988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52413" y="4462273"/>
            <a:ext cx="2291334" cy="18583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xmlns="" id="{3D59C2E5-338F-FD58-1B01-6B0A1EF2664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b="372"/>
          <a:stretch/>
        </p:blipFill>
        <p:spPr bwMode="auto">
          <a:xfrm>
            <a:off x="2917998" y="4425696"/>
            <a:ext cx="2291334" cy="18948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xmlns="" id="{D0DF8863-36C1-1528-B5A3-1C05B7E86B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602" y="4462273"/>
            <a:ext cx="1858315" cy="185831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xmlns="" id="{1E68B059-C714-E339-3767-FDB9F80D077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5066"/>
          <a:stretch/>
        </p:blipFill>
        <p:spPr bwMode="auto">
          <a:xfrm>
            <a:off x="7986828" y="4416552"/>
            <a:ext cx="2289376" cy="1858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306361"/>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1738</TotalTime>
  <Words>1038</Words>
  <Application>Microsoft Office PowerPoint</Application>
  <PresentationFormat>Произвольный</PresentationFormat>
  <Paragraphs>107</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Аспект</vt:lpstr>
      <vt:lpstr>Проект «Дружная семья» Направление: (социально-личностное развитие ребёнка; взаимодействие с семьей)</vt:lpstr>
      <vt:lpstr>Актуальность</vt:lpstr>
      <vt:lpstr>Презентация PowerPoint</vt:lpstr>
      <vt:lpstr>Цель проекта: создание условий для эффективного взаимодействия ДОУ и семьи, ориентированного на личностное развитие детей и развитие навыков конструктивного взаимодействия детей, родителей, педагогов. </vt:lpstr>
      <vt:lpstr>Гипотеза проекта: </vt:lpstr>
      <vt:lpstr>Принципы реализации проекта: </vt:lpstr>
      <vt:lpstr>Презентация PowerPoint</vt:lpstr>
      <vt:lpstr>При реализации проекта были использованы различные формы  педагогического просвещения с родителями: </vt:lpstr>
      <vt:lpstr>Комплексный  подход к организации и проведению праздников, открытых занятий позволил внести нечто новое в традиционную работу с родителями, обеспечив более тесный контакт «Воспитатель-ребенок-родитель». Это, несомненно, способствовало укреплению взаимоотношений в семьях   воспитанников, повысило их целостность и эмоциональное благополучие, где родители являлись полноценными участниками, вместе с детьми танцевали, играли, выполняли оздоровительные упражнения. Проводимая работа позволила повысить психолого-педагогическую компетентность родителей в вопросах детско-родительских отношений. Развлечения построены на играх «родители-дети», посредством включения в совместную деятельность, обогатили отношения через эмоциональное общение.  Участие родителей в обсуждении  отдельных номеров, сценок, подарков для детей, награждений(в соответствии со сценарием)</vt:lpstr>
      <vt:lpstr>Родительские собрания</vt:lpstr>
      <vt:lpstr> </vt:lpstr>
      <vt:lpstr> Обобщение опыта семейного воспитания. -Творческая мастерская для родителей «День рождения ребёнка, как сделать этот праздник незабываемым? Родители делятся своим опытом как можно провести праздник «День рождения ребенка», педагоги предлагают свои варианты. Совместными усилиями разрабатываются сценарии проведения Дня рождения ребенка в кругу семьи.    </vt:lpstr>
      <vt:lpstr>Нетрадиционные: (дифференцированный подход) 1.Арт-терапия. Рисование в парах «родитель (законный представитель) -ребенок» одной кистью на двоих. «Птица счастья». Цель: развитие навыков коммуникации, умение действовать в паре слаженно, без конфликтов, развитие эмпатии.</vt:lpstr>
      <vt:lpstr>2. Игры с родителями на укрепление детско-родительских отношений:  Игра «Нарисуй радость – грусть» Цель: развитие умения согласовывать свои действия между родителем и ребенком, по выбору цвета и тематике рисунка отследить отношение к проделанной работе. Игра «Каким я вижу тебя…!» Цель: предоставить возможность подумать родителя и ребенка о том, каким они хотят видеть друг друга. Игра «Слепой и поводырь» Цель: развивать у детей чувство общности со сверстниками, членами семьи, доверия друг к другу., Игра «Беседа одним карандашом» Цель: эмоциональное сближение родителей и детей.  Игры на укрепление семейных традиций, отношений. Актуализация семейных ценностей, традиций: «Большая семейная фотография», «Строители»; </vt:lpstr>
      <vt:lpstr>Для развития у детей навыков общения, формирования  опыта  взаимодействия с взрослыми людьми, развития эмоционально- волевой сферы ребенка,  с детьми проведены серии познавательных занятий:  «Что я знаю о себе». Цель : формировать у ребёнка представления к человеческому роду; обратить внимание ребенка на самого себя, на свои возможности и способности, научить оценивать и ценить себя, к заботе о собственном здоровье. На основе познания себя формировать умение видеть и понимать другого человека, проявлять сопереживание, сочувствие к людям. Темы: «Мои чувства»; «Мои поступки»; «Как мы живем в детском саду»; «Моя семья»; «Мое имя»; «Кем я могу гордиться в своей семье», «Семейные праздники и традиции». Тематические беседы: «Папа мой лучший друг», «Любимый отдых членов семьи», «Наши выходные», «Как я помогаю дома», «Имена, отчества, фамилии и их значение», «Домашний адрес, квартира, моя комната», «Как я помогаю дома». «Кто такие взрослые люди». Цель : поддерживать и развивать в детях интерес к миру взрослых, вызвать желание следовать тому, что достойно подражания, и объективно оценивать недостойное поведение и деятельность; познакомить детей с разнообразной деятельностью взрослых людей; воспитывать доброжелательное отношение к людям.  «Профессии», «Кем работают мои родители?»; «Зачем и как работают взрослые люди»; «Зачем и как люди отдыхают». «Моя Родина», «Мой город – Шарыпово» Цель: формировать у детей представленя об Отечестве, о социокультурных ценностях нашего народа, закрепить знания о своей стране; о родном городе, воспитывать чувство патриотизма, любовь к Родине, чувство гордости за свою страну – Россию. </vt:lpstr>
      <vt:lpstr>С целью определения эмоционального благополучия ребенка в семье использовались диагностические  методики «Рисунок семьи» (Л. Корман) Цель: исследование межличностных отношений ребенка с родителями. Данная методика отражает, в первую очередь, переживания и восприятие ребенком своего места в семье, отношение ребенка к семье в целом и отдельным ее членам. «Интервью с ребёнком» (А.И. Захаров)  Цель: выявление детско-родительских отношений.  </vt:lpstr>
      <vt:lpstr>   </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«Дружная семья» Направление: (социально-личностное развитие ребёнка; взаимодействие с семьей)</dc:title>
  <dc:creator>user</dc:creator>
  <cp:lastModifiedBy>Админ</cp:lastModifiedBy>
  <cp:revision>35</cp:revision>
  <cp:lastPrinted>2023-04-04T02:39:47Z</cp:lastPrinted>
  <dcterms:created xsi:type="dcterms:W3CDTF">2023-03-16T08:29:51Z</dcterms:created>
  <dcterms:modified xsi:type="dcterms:W3CDTF">2025-01-29T14:33:38Z</dcterms:modified>
</cp:coreProperties>
</file>