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6" r:id="rId2"/>
    <p:sldId id="282" r:id="rId3"/>
    <p:sldId id="257" r:id="rId4"/>
    <p:sldId id="258" r:id="rId5"/>
    <p:sldId id="283" r:id="rId6"/>
    <p:sldId id="259" r:id="rId7"/>
    <p:sldId id="260" r:id="rId8"/>
    <p:sldId id="284" r:id="rId9"/>
    <p:sldId id="280" r:id="rId10"/>
    <p:sldId id="281" r:id="rId11"/>
    <p:sldId id="288" r:id="rId12"/>
    <p:sldId id="289" r:id="rId13"/>
    <p:sldId id="290" r:id="rId14"/>
    <p:sldId id="291" r:id="rId15"/>
    <p:sldId id="295" r:id="rId16"/>
    <p:sldId id="297" r:id="rId17"/>
    <p:sldId id="296" r:id="rId18"/>
    <p:sldId id="292" r:id="rId19"/>
    <p:sldId id="301" r:id="rId20"/>
    <p:sldId id="294" r:id="rId21"/>
    <p:sldId id="298" r:id="rId22"/>
    <p:sldId id="299" r:id="rId23"/>
    <p:sldId id="300" r:id="rId24"/>
    <p:sldId id="293" r:id="rId25"/>
    <p:sldId id="302" r:id="rId26"/>
    <p:sldId id="304" r:id="rId27"/>
    <p:sldId id="303" r:id="rId28"/>
    <p:sldId id="307" r:id="rId29"/>
    <p:sldId id="285" r:id="rId30"/>
    <p:sldId id="312" r:id="rId31"/>
    <p:sldId id="287" r:id="rId32"/>
    <p:sldId id="308" r:id="rId33"/>
    <p:sldId id="309" r:id="rId34"/>
    <p:sldId id="310" r:id="rId35"/>
    <p:sldId id="311"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CCFF"/>
    <a:srgbClr val="00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06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196202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23789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A7F5461-8D04-4E58-AFAD-532DF4D24FB6}" type="slidenum">
              <a:rPr lang="ru-RU" smtClean="0"/>
              <a:pPr/>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43996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379059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6" name="Footer Placeholder 5"/>
          <p:cNvSpPr>
            <a:spLocks noGrp="1"/>
          </p:cNvSpPr>
          <p:nvPr>
            <p:ph type="ftr" sz="quarter" idx="11"/>
          </p:nvPr>
        </p:nvSpPr>
        <p:spPr/>
        <p:txBody>
          <a:bodyPr/>
          <a:lstStyle/>
          <a:p>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A7F5461-8D04-4E58-AFAD-532DF4D24FB6}" type="slidenum">
              <a:rPr lang="ru-RU" smtClean="0"/>
              <a:pPr/>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4194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3334247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280663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331805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1077828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62202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429365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8" name="Footer Placeholder 7"/>
          <p:cNvSpPr>
            <a:spLocks noGrp="1"/>
          </p:cNvSpPr>
          <p:nvPr>
            <p:ph type="ftr" sz="quarter" idx="11"/>
          </p:nvPr>
        </p:nvSpPr>
        <p:spPr/>
        <p:txBody>
          <a:bodyPr/>
          <a:lstStyle/>
          <a:p>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68886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4" name="Footer Placeholder 3"/>
          <p:cNvSpPr>
            <a:spLocks noGrp="1"/>
          </p:cNvSpPr>
          <p:nvPr>
            <p:ph type="ftr" sz="quarter" idx="11"/>
          </p:nvPr>
        </p:nvSpPr>
        <p:spPr/>
        <p:txBody>
          <a:bodyPr/>
          <a:lstStyle/>
          <a:p>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15156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310855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153493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502725F-F3E0-4FFA-93E0-DCC9DF483E46}" type="datetimeFigureOut">
              <a:rPr lang="ru-RU" smtClean="0"/>
              <a:pPr/>
              <a:t>29.01.2025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A7F5461-8D04-4E58-AFAD-532DF4D24FB6}" type="slidenum">
              <a:rPr lang="ru-RU" smtClean="0"/>
              <a:pPr/>
              <a:t>‹#›</a:t>
            </a:fld>
            <a:endParaRPr lang="ru-RU"/>
          </a:p>
        </p:txBody>
      </p:sp>
    </p:spTree>
    <p:extLst>
      <p:ext uri="{BB962C8B-B14F-4D97-AF65-F5344CB8AC3E}">
        <p14:creationId xmlns:p14="http://schemas.microsoft.com/office/powerpoint/2010/main" val="572446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1502725F-F3E0-4FFA-93E0-DCC9DF483E46}" type="datetimeFigureOut">
              <a:rPr lang="ru-RU" smtClean="0"/>
              <a:pPr/>
              <a:t>29.01.2025</a:t>
            </a:fld>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EA7F5461-8D04-4E58-AFAD-532DF4D24FB6}" type="slidenum">
              <a:rPr lang="ru-RU" smtClean="0"/>
              <a:pPr/>
              <a:t>‹#›</a:t>
            </a:fld>
            <a:endParaRPr lang="ru-RU"/>
          </a:p>
        </p:txBody>
      </p:sp>
    </p:spTree>
    <p:extLst>
      <p:ext uri="{BB962C8B-B14F-4D97-AF65-F5344CB8AC3E}">
        <p14:creationId xmlns:p14="http://schemas.microsoft.com/office/powerpoint/2010/main" val="383934556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778646"/>
            <a:ext cx="8280920" cy="2360501"/>
          </a:xfrm>
        </p:spPr>
        <p:txBody>
          <a:bodyPr>
            <a:normAutofit fontScale="90000"/>
          </a:bodyPr>
          <a:lstStyle/>
          <a:p>
            <a:pPr algn="ctr"/>
            <a:r>
              <a:rPr lang="ru-RU" sz="2000" dirty="0" smtClean="0">
                <a:solidFill>
                  <a:srgbClr val="002060"/>
                </a:solidFill>
                <a:latin typeface="Times New Roman" panose="02020603050405020304" pitchFamily="18" charset="0"/>
                <a:cs typeface="Times New Roman" panose="02020603050405020304" pitchFamily="18" charset="0"/>
              </a:rPr>
              <a:t>Муниципальное </a:t>
            </a:r>
            <a:r>
              <a:rPr lang="ru-RU" sz="2000" dirty="0">
                <a:solidFill>
                  <a:srgbClr val="002060"/>
                </a:solidFill>
                <a:latin typeface="Times New Roman" panose="02020603050405020304" pitchFamily="18" charset="0"/>
                <a:cs typeface="Times New Roman" panose="02020603050405020304" pitchFamily="18" charset="0"/>
              </a:rPr>
              <a:t>бюджетное дошкольное образовательное учреждение </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 21 «Детский сад «Золотой ключик» комбинированного вида»</a:t>
            </a:r>
            <a:br>
              <a:rPr lang="ru-RU" sz="2000" dirty="0">
                <a:solidFill>
                  <a:srgbClr val="002060"/>
                </a:solidFill>
                <a:latin typeface="Times New Roman" panose="02020603050405020304" pitchFamily="18" charset="0"/>
                <a:cs typeface="Times New Roman" panose="02020603050405020304" pitchFamily="18" charset="0"/>
              </a:rPr>
            </a:br>
            <a:r>
              <a:rPr lang="ru-RU" sz="2000" dirty="0"/>
              <a:t> </a:t>
            </a:r>
            <a:r>
              <a:rPr lang="ru-RU" sz="1800" dirty="0" smtClean="0">
                <a:solidFill>
                  <a:srgbClr val="FF0000"/>
                </a:solidFill>
              </a:rPr>
              <a:t/>
            </a:r>
            <a:br>
              <a:rPr lang="ru-RU" sz="1800" dirty="0" smtClean="0">
                <a:solidFill>
                  <a:srgbClr val="FF0000"/>
                </a:solidFill>
              </a:rPr>
            </a:br>
            <a:r>
              <a:rPr lang="ru-RU" sz="3600" b="1" dirty="0" smtClean="0">
                <a:solidFill>
                  <a:srgbClr val="C00000"/>
                </a:solidFill>
                <a:latin typeface="Times New Roman" panose="02020603050405020304" pitchFamily="18" charset="0"/>
                <a:cs typeface="Times New Roman" panose="02020603050405020304" pitchFamily="18" charset="0"/>
              </a:rPr>
              <a:t>ПРОЕКТ: «ИГРАЕМ В ЭКОНОМИКУ»</a:t>
            </a:r>
            <a:br>
              <a:rPr lang="ru-RU" sz="3600" b="1" dirty="0" smtClean="0">
                <a:solidFill>
                  <a:srgbClr val="C00000"/>
                </a:solidFill>
                <a:latin typeface="Times New Roman" panose="02020603050405020304" pitchFamily="18" charset="0"/>
                <a:cs typeface="Times New Roman" panose="02020603050405020304" pitchFamily="18" charset="0"/>
              </a:rPr>
            </a:br>
            <a:r>
              <a:rPr lang="ru-RU" sz="3600" b="1" dirty="0" smtClean="0">
                <a:solidFill>
                  <a:srgbClr val="C00000"/>
                </a:solidFill>
                <a:latin typeface="Times New Roman" panose="02020603050405020304" pitchFamily="18" charset="0"/>
                <a:cs typeface="Times New Roman" panose="02020603050405020304" pitchFamily="18" charset="0"/>
              </a:rPr>
              <a:t>(естественно - научной направленности)</a:t>
            </a:r>
            <a:br>
              <a:rPr lang="ru-RU" sz="3600" b="1" dirty="0" smtClean="0">
                <a:solidFill>
                  <a:srgbClr val="C00000"/>
                </a:solidFill>
                <a:latin typeface="Times New Roman" panose="02020603050405020304" pitchFamily="18" charset="0"/>
                <a:cs typeface="Times New Roman" panose="02020603050405020304" pitchFamily="18" charset="0"/>
              </a:rPr>
            </a:br>
            <a:r>
              <a:rPr lang="ru-RU" sz="3600" dirty="0" smtClean="0">
                <a:solidFill>
                  <a:srgbClr val="C00000"/>
                </a:solidFill>
              </a:rPr>
              <a:t> </a:t>
            </a:r>
            <a:br>
              <a:rPr lang="ru-RU" sz="3600" dirty="0" smtClean="0">
                <a:solidFill>
                  <a:srgbClr val="C00000"/>
                </a:solidFill>
              </a:rPr>
            </a:br>
            <a:endParaRPr lang="ru-RU" sz="3600" dirty="0">
              <a:solidFill>
                <a:srgbClr val="C00000"/>
              </a:solidFill>
            </a:endParaRPr>
          </a:p>
        </p:txBody>
      </p:sp>
      <p:sp>
        <p:nvSpPr>
          <p:cNvPr id="3" name="Подзаголовок 2"/>
          <p:cNvSpPr>
            <a:spLocks noGrp="1"/>
          </p:cNvSpPr>
          <p:nvPr>
            <p:ph type="subTitle" idx="1"/>
          </p:nvPr>
        </p:nvSpPr>
        <p:spPr>
          <a:xfrm>
            <a:off x="3348801" y="5733256"/>
            <a:ext cx="5618893" cy="766015"/>
          </a:xfrm>
        </p:spPr>
        <p:txBody>
          <a:bodyPr>
            <a:normAutofit fontScale="25000" lnSpcReduction="20000"/>
          </a:bodyPr>
          <a:lstStyle/>
          <a:p>
            <a:pPr algn="just"/>
            <a:r>
              <a:rPr lang="ru-RU" dirty="0" smtClean="0"/>
              <a:t>                                                                                             </a:t>
            </a:r>
            <a:r>
              <a:rPr lang="ru-RU" sz="6400" b="1" dirty="0" smtClean="0">
                <a:solidFill>
                  <a:srgbClr val="002060"/>
                </a:solidFill>
                <a:latin typeface="Times New Roman" panose="02020603050405020304" pitchFamily="18" charset="0"/>
                <a:cs typeface="Times New Roman" panose="02020603050405020304" pitchFamily="18" charset="0"/>
              </a:rPr>
              <a:t>Воспитатели: Андронникова Л.И.</a:t>
            </a:r>
          </a:p>
          <a:p>
            <a:pPr algn="just"/>
            <a:r>
              <a:rPr lang="ru-RU" sz="6400" b="1" dirty="0" smtClean="0">
                <a:solidFill>
                  <a:srgbClr val="002060"/>
                </a:solidFill>
                <a:latin typeface="Times New Roman" panose="02020603050405020304" pitchFamily="18" charset="0"/>
                <a:cs typeface="Times New Roman" panose="02020603050405020304" pitchFamily="18" charset="0"/>
              </a:rPr>
              <a:t>                                                           Потомкина М.Г.</a:t>
            </a:r>
            <a:endParaRPr lang="ru-RU" sz="64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descr="КОШЕЛЕК.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857710">
            <a:off x="-143391" y="3267774"/>
            <a:ext cx="4392488" cy="3600400"/>
          </a:xfrm>
          <a:prstGeom prst="ellipse">
            <a:avLst/>
          </a:prstGeom>
          <a:ln>
            <a:noFill/>
          </a:ln>
          <a:effectLst>
            <a:softEdge rad="112500"/>
          </a:effectLst>
        </p:spPr>
      </p:pic>
      <p:pic>
        <p:nvPicPr>
          <p:cNvPr id="6" name="Рисунок 5" descr="shkoladnaya_monet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64383">
            <a:off x="6785095" y="3463541"/>
            <a:ext cx="1785950" cy="1928826"/>
          </a:xfrm>
          <a:prstGeom prst="ellipse">
            <a:avLst/>
          </a:prstGeom>
          <a:ln>
            <a:noFill/>
          </a:ln>
          <a:effectLst>
            <a:softEdge rad="112500"/>
          </a:effectLst>
        </p:spPr>
      </p:pic>
      <p:pic>
        <p:nvPicPr>
          <p:cNvPr id="7" name="Рисунок 6" descr="shkoladnaya_monet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3288" y="2379792"/>
            <a:ext cx="1785950" cy="1928826"/>
          </a:xfrm>
          <a:prstGeom prst="ellipse">
            <a:avLst/>
          </a:prstGeom>
          <a:ln>
            <a:noFill/>
          </a:ln>
          <a:effectLst>
            <a:softEdge rad="112500"/>
          </a:effectLst>
        </p:spPr>
      </p:pic>
      <p:pic>
        <p:nvPicPr>
          <p:cNvPr id="8" name="Рисунок 7" descr="shkoladnaya_monet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12142">
            <a:off x="5163207" y="3387513"/>
            <a:ext cx="1785950" cy="1723767"/>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53848"/>
            <a:ext cx="8784976"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2000" b="1" i="1" dirty="0" smtClean="0">
                <a:solidFill>
                  <a:srgbClr val="002060"/>
                </a:solidFill>
                <a:latin typeface="Times New Roman" panose="02020603050405020304" pitchFamily="18" charset="0"/>
                <a:cs typeface="Times New Roman" panose="02020603050405020304" pitchFamily="18" charset="0"/>
              </a:rPr>
              <a:t>ПРОДУКТЫ ПРОЕКТА: </a:t>
            </a:r>
            <a:endParaRPr lang="ru-RU" sz="2000" dirty="0" smtClean="0">
              <a:solidFill>
                <a:srgbClr val="002060"/>
              </a:solidFill>
              <a:latin typeface="Times New Roman" panose="02020603050405020304" pitchFamily="18" charset="0"/>
              <a:cs typeface="Times New Roman" panose="02020603050405020304" pitchFamily="18" charset="0"/>
            </a:endParaRPr>
          </a:p>
          <a:p>
            <a:r>
              <a:rPr lang="ru-RU" sz="2000" b="1" i="1" u="sng" dirty="0" smtClean="0">
                <a:solidFill>
                  <a:srgbClr val="002060"/>
                </a:solidFill>
                <a:latin typeface="Times New Roman" panose="02020603050405020304" pitchFamily="18" charset="0"/>
                <a:cs typeface="Times New Roman" panose="02020603050405020304" pitchFamily="18" charset="0"/>
              </a:rPr>
              <a:t>Для </a:t>
            </a:r>
            <a:r>
              <a:rPr lang="ru-RU" sz="2000" b="1" i="1" u="sng" dirty="0">
                <a:solidFill>
                  <a:srgbClr val="002060"/>
                </a:solidFill>
                <a:latin typeface="Times New Roman" panose="02020603050405020304" pitchFamily="18" charset="0"/>
                <a:cs typeface="Times New Roman" panose="02020603050405020304" pitchFamily="18" charset="0"/>
              </a:rPr>
              <a:t>детей:</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dirty="0">
                <a:solidFill>
                  <a:srgbClr val="002060"/>
                </a:solidFill>
                <a:latin typeface="Times New Roman" panose="02020603050405020304" pitchFamily="18" charset="0"/>
                <a:cs typeface="Times New Roman" panose="02020603050405020304" pitchFamily="18" charset="0"/>
              </a:rPr>
              <a:t>● </a:t>
            </a:r>
            <a:r>
              <a:rPr lang="ru-RU" sz="2000" i="1" dirty="0" err="1">
                <a:solidFill>
                  <a:srgbClr val="002060"/>
                </a:solidFill>
                <a:latin typeface="Times New Roman" panose="02020603050405020304" pitchFamily="18" charset="0"/>
                <a:cs typeface="Times New Roman" panose="02020603050405020304" pitchFamily="18" charset="0"/>
              </a:rPr>
              <a:t>Лэпбук</a:t>
            </a:r>
            <a:r>
              <a:rPr lang="ru-RU" sz="2000" i="1" dirty="0">
                <a:solidFill>
                  <a:srgbClr val="002060"/>
                </a:solidFill>
                <a:latin typeface="Times New Roman" panose="02020603050405020304" pitchFamily="18" charset="0"/>
                <a:cs typeface="Times New Roman" panose="02020603050405020304" pitchFamily="18" charset="0"/>
              </a:rPr>
              <a:t> «Играем в экономику»</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Мини-музей денежных знаков</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b="1" i="1" u="sng" dirty="0">
                <a:solidFill>
                  <a:srgbClr val="002060"/>
                </a:solidFill>
                <a:latin typeface="Times New Roman" panose="02020603050405020304" pitchFamily="18" charset="0"/>
                <a:cs typeface="Times New Roman" panose="02020603050405020304" pitchFamily="18" charset="0"/>
              </a:rPr>
              <a:t>Для родителей:</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Серия консультаций по теме проекта:</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«Экономика»</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«Труд»</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«Деньги»</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«Потребности»</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«Бартер»</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«Выгода и убыток»</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«Деньги»</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-«Реклама»</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i="1" dirty="0">
                <a:solidFill>
                  <a:srgbClr val="002060"/>
                </a:solidFill>
                <a:latin typeface="Times New Roman" panose="02020603050405020304" pitchFamily="18" charset="0"/>
                <a:cs typeface="Times New Roman" panose="02020603050405020304" pitchFamily="18" charset="0"/>
              </a:rPr>
              <a:t>- «Бизнес и капитал» и др.</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b="1" i="1" u="sng" dirty="0">
                <a:solidFill>
                  <a:srgbClr val="002060"/>
                </a:solidFill>
                <a:latin typeface="Times New Roman" panose="02020603050405020304" pitchFamily="18" charset="0"/>
                <a:cs typeface="Times New Roman" panose="02020603050405020304" pitchFamily="18" charset="0"/>
              </a:rPr>
              <a:t>Для педагогов:</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dirty="0">
                <a:solidFill>
                  <a:srgbClr val="002060"/>
                </a:solidFill>
                <a:latin typeface="Times New Roman" panose="02020603050405020304" pitchFamily="18" charset="0"/>
                <a:cs typeface="Times New Roman" panose="02020603050405020304" pitchFamily="18" charset="0"/>
              </a:rPr>
              <a:t>- Блок занятий и дидактических игр</a:t>
            </a:r>
            <a:r>
              <a:rPr lang="ru-RU" sz="2000" dirty="0" smtClean="0">
                <a:solidFill>
                  <a:srgbClr val="002060"/>
                </a:solidFill>
                <a:latin typeface="Times New Roman" panose="02020603050405020304" pitchFamily="18" charset="0"/>
                <a:cs typeface="Times New Roman" panose="02020603050405020304" pitchFamily="18" charset="0"/>
              </a:rPr>
              <a:t>.</a:t>
            </a:r>
            <a:endParaRPr lang="ru-RU" sz="2000" dirty="0">
              <a:solidFill>
                <a:srgbClr val="002060"/>
              </a:solidFill>
              <a:latin typeface="Times New Roman" panose="02020603050405020304" pitchFamily="18" charset="0"/>
              <a:cs typeface="Times New Roman" panose="02020603050405020304" pitchFamily="18" charset="0"/>
            </a:endParaRPr>
          </a:p>
          <a:p>
            <a:r>
              <a:rPr lang="ru-RU" sz="2000" b="1" dirty="0">
                <a:solidFill>
                  <a:srgbClr val="002060"/>
                </a:solidFill>
                <a:latin typeface="Times New Roman" panose="02020603050405020304" pitchFamily="18" charset="0"/>
                <a:cs typeface="Times New Roman" panose="02020603050405020304" pitchFamily="18" charset="0"/>
              </a:rPr>
              <a:t>Формы отчетности по выполнению проекта</a:t>
            </a:r>
            <a:r>
              <a:rPr lang="ru-RU" sz="2000" dirty="0">
                <a:solidFill>
                  <a:srgbClr val="002060"/>
                </a:solidFill>
                <a:latin typeface="Times New Roman" panose="02020603050405020304" pitchFamily="18" charset="0"/>
                <a:cs typeface="Times New Roman" panose="02020603050405020304" pitchFamily="18" charset="0"/>
              </a:rPr>
              <a:t>:</a:t>
            </a:r>
          </a:p>
          <a:p>
            <a:r>
              <a:rPr lang="ru-RU" sz="2000" dirty="0">
                <a:solidFill>
                  <a:srgbClr val="002060"/>
                </a:solidFill>
                <a:latin typeface="Times New Roman" panose="02020603050405020304" pitchFamily="18" charset="0"/>
                <a:cs typeface="Times New Roman" panose="02020603050405020304" pitchFamily="18" charset="0"/>
              </a:rPr>
              <a:t>- отчет-презентация на педагогическом совете.</a:t>
            </a:r>
          </a:p>
          <a:p>
            <a:r>
              <a:rPr lang="ru-RU" sz="2000" dirty="0">
                <a:solidFill>
                  <a:srgbClr val="002060"/>
                </a:solidFill>
                <a:latin typeface="Times New Roman" panose="02020603050405020304" pitchFamily="18" charset="0"/>
                <a:cs typeface="Times New Roman" panose="02020603050405020304" pitchFamily="18" charset="0"/>
              </a:rPr>
              <a:t> </a:t>
            </a:r>
          </a:p>
          <a:p>
            <a:r>
              <a:rPr lang="ru-RU" sz="2000" dirty="0">
                <a:solidFill>
                  <a:srgbClr val="002060"/>
                </a:solidFill>
                <a:latin typeface="Times New Roman" panose="02020603050405020304" pitchFamily="18" charset="0"/>
                <a:cs typeface="Times New Roman" panose="02020603050405020304" pitchFamily="18" charset="0"/>
              </a:rPr>
              <a:t/>
            </a:r>
            <a:br>
              <a:rPr lang="ru-RU" sz="2000" dirty="0">
                <a:solidFill>
                  <a:srgbClr val="002060"/>
                </a:solidFill>
                <a:latin typeface="Times New Roman" panose="02020603050405020304" pitchFamily="18" charset="0"/>
                <a:cs typeface="Times New Roman" panose="02020603050405020304" pitchFamily="18" charset="0"/>
              </a:rPr>
            </a:br>
            <a:endParaRPr kumimoji="0" lang="ru-RU" sz="20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pic>
        <p:nvPicPr>
          <p:cNvPr id="6" name="Рисунок 5" descr="https://fs00.infourok.ru/images/doc/225/28716/7/img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6920" y="4325281"/>
            <a:ext cx="2827906" cy="2180053"/>
          </a:xfrm>
          <a:prstGeom prst="rect">
            <a:avLst/>
          </a:prstGeom>
          <a:noFill/>
          <a:ln>
            <a:noFill/>
          </a:ln>
        </p:spPr>
      </p:pic>
      <p:pic>
        <p:nvPicPr>
          <p:cNvPr id="7" name="Рисунок 6" descr="http://det-sad108.ru/images/product_images/popup_images/364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704" y="327752"/>
            <a:ext cx="3081888" cy="1754306"/>
          </a:xfrm>
          <a:prstGeom prst="rect">
            <a:avLst/>
          </a:prstGeom>
          <a:noFill/>
          <a:ln>
            <a:noFill/>
          </a:ln>
        </p:spPr>
      </p:pic>
      <p:pic>
        <p:nvPicPr>
          <p:cNvPr id="8" name="Рисунок 7" descr="shkoladnaya_monet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434358">
            <a:off x="4985415" y="2917501"/>
            <a:ext cx="1312240" cy="1417219"/>
          </a:xfrm>
          <a:prstGeom prst="ellipse">
            <a:avLst/>
          </a:prstGeom>
          <a:ln>
            <a:noFill/>
          </a:ln>
          <a:effectLst>
            <a:softEdge rad="112500"/>
          </a:effectLst>
        </p:spPr>
      </p:pic>
      <p:pic>
        <p:nvPicPr>
          <p:cNvPr id="9" name="Рисунок 8" descr="shkoladnaya_monet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69137">
            <a:off x="5724528" y="2363322"/>
            <a:ext cx="1312240" cy="1417219"/>
          </a:xfrm>
          <a:prstGeom prst="ellipse">
            <a:avLst/>
          </a:prstGeom>
          <a:ln>
            <a:noFill/>
          </a:ln>
          <a:effectLst>
            <a:softEdge rad="112500"/>
          </a:effectLst>
        </p:spPr>
      </p:pic>
      <p:pic>
        <p:nvPicPr>
          <p:cNvPr id="10" name="Рисунок 9" descr="shkoladnaya_monet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21787">
            <a:off x="4590078" y="2173369"/>
            <a:ext cx="1312240" cy="141721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87624" y="1458249"/>
            <a:ext cx="6876083" cy="478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043608" y="404664"/>
            <a:ext cx="7776864" cy="1015663"/>
          </a:xfrm>
          <a:prstGeom prst="rect">
            <a:avLst/>
          </a:prstGeom>
        </p:spPr>
        <p:txBody>
          <a:bodyPr wrap="square">
            <a:spAutoFit/>
          </a:bodyPr>
          <a:lstStyle/>
          <a:p>
            <a:pPr marL="80963" algn="ctr"/>
            <a:r>
              <a:rPr lang="ru-RU" altLang="ru-RU" sz="2000" b="1" i="1" dirty="0" smtClean="0">
                <a:solidFill>
                  <a:srgbClr val="7030A0"/>
                </a:solidFill>
                <a:latin typeface="Times New Roman" panose="02020603050405020304" pitchFamily="18" charset="0"/>
                <a:cs typeface="Times New Roman" panose="02020603050405020304" pitchFamily="18" charset="0"/>
              </a:rPr>
              <a:t>ОЦЕНКА СФОРМИРОВАННОСТИ ФИНАНСОВОЙ ГРАМОТНОСТИ ДЕТЕЙ </a:t>
            </a:r>
          </a:p>
          <a:p>
            <a:pPr marL="80963" algn="ctr"/>
            <a:r>
              <a:rPr lang="ru-RU" altLang="ru-RU" sz="2000" b="1" i="1" dirty="0" smtClean="0">
                <a:solidFill>
                  <a:srgbClr val="7030A0"/>
                </a:solidFill>
                <a:latin typeface="Times New Roman" panose="02020603050405020304" pitchFamily="18" charset="0"/>
                <a:cs typeface="Times New Roman" panose="02020603050405020304" pitchFamily="18" charset="0"/>
              </a:rPr>
              <a:t>В НАЧАЛЕ РЕАЛИЗАЦИИ ПРОЕКТА</a:t>
            </a:r>
            <a:endParaRPr lang="ru-RU" altLang="ru-RU" sz="20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208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55576" y="1028343"/>
            <a:ext cx="8064896" cy="4062651"/>
          </a:xfrm>
          <a:prstGeom prst="rect">
            <a:avLst/>
          </a:prstGeom>
        </p:spPr>
        <p:txBody>
          <a:bodyPr wrap="square">
            <a:spAutoFit/>
          </a:bodyPr>
          <a:lstStyle/>
          <a:p>
            <a:pPr marL="82296" algn="just">
              <a:defRPr/>
            </a:pPr>
            <a:endParaRPr lang="ru-RU" dirty="0" smtClean="0"/>
          </a:p>
          <a:p>
            <a:pPr marL="82296" algn="just">
              <a:defRPr/>
            </a:pPr>
            <a:r>
              <a:rPr lang="ru-RU" sz="2400" dirty="0" smtClean="0">
                <a:solidFill>
                  <a:srgbClr val="002060"/>
                </a:solidFill>
                <a:latin typeface="Times New Roman" panose="02020603050405020304" pitchFamily="18" charset="0"/>
                <a:cs typeface="Times New Roman" panose="02020603050405020304" pitchFamily="18" charset="0"/>
              </a:rPr>
              <a:t>Использование </a:t>
            </a:r>
            <a:r>
              <a:rPr lang="ru-RU" sz="2400" dirty="0">
                <a:solidFill>
                  <a:srgbClr val="002060"/>
                </a:solidFill>
                <a:latin typeface="Times New Roman" panose="02020603050405020304" pitchFamily="18" charset="0"/>
                <a:cs typeface="Times New Roman" panose="02020603050405020304" pitchFamily="18" charset="0"/>
              </a:rPr>
              <a:t>блочной системы, способствующей формированию финансовой грамотности у дошкольников. Дети должны знать, что жить надо по средствам, тратить надо меньше, чем зарабатывается. Понятно, что счастье за деньги не купишь, но детям не лишним будет знать, что достаточное количество финансовых ресурсов открывают перед ними большие возможности, способные дарить радость. Чем раньше дети узнают о роли денег в частной, семейной и общественной жизни, тем раньше могут быть сформированы полезные финансовые привычки.</a:t>
            </a:r>
          </a:p>
        </p:txBody>
      </p:sp>
      <p:sp>
        <p:nvSpPr>
          <p:cNvPr id="6" name="Прямоугольник 5"/>
          <p:cNvSpPr/>
          <p:nvPr/>
        </p:nvSpPr>
        <p:spPr>
          <a:xfrm>
            <a:off x="2915816" y="332656"/>
            <a:ext cx="4248472" cy="523220"/>
          </a:xfrm>
          <a:prstGeom prst="rect">
            <a:avLst/>
          </a:prstGeom>
        </p:spPr>
        <p:txBody>
          <a:bodyPr wrap="square">
            <a:spAutoFit/>
          </a:bodyPr>
          <a:lstStyle/>
          <a:p>
            <a:r>
              <a:rPr lang="ru-RU" sz="2800" b="1" i="1" dirty="0" smtClean="0">
                <a:solidFill>
                  <a:srgbClr val="7030A0"/>
                </a:solidFill>
                <a:latin typeface="Times New Roman" panose="02020603050405020304" pitchFamily="18" charset="0"/>
                <a:cs typeface="Times New Roman" panose="02020603050405020304" pitchFamily="18" charset="0"/>
              </a:rPr>
              <a:t>НОВИЗНА ПРОЕКТА</a:t>
            </a:r>
            <a:endParaRPr lang="ru-RU"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005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компьютер\Pictures\Picasa\Screen Captures\Cleaner 10.03.2019 1447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616" y="836712"/>
            <a:ext cx="7272040" cy="59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627784" y="188640"/>
            <a:ext cx="4796634" cy="461665"/>
          </a:xfrm>
          <a:prstGeom prst="rect">
            <a:avLst/>
          </a:prstGeom>
        </p:spPr>
        <p:txBody>
          <a:bodyPr wrap="none">
            <a:spAutoFit/>
          </a:bodyPr>
          <a:lstStyle/>
          <a:p>
            <a:r>
              <a:rPr lang="ru-RU" sz="2400" b="1" i="1" dirty="0" smtClean="0">
                <a:solidFill>
                  <a:srgbClr val="7030A0"/>
                </a:solidFill>
                <a:latin typeface="Times New Roman" panose="02020603050405020304" pitchFamily="18" charset="0"/>
                <a:cs typeface="Times New Roman" panose="02020603050405020304" pitchFamily="18" charset="0"/>
              </a:rPr>
              <a:t>БЛОЧНАЯ СИСТЕМА ПРОЕКТА</a:t>
            </a:r>
            <a:endParaRPr lang="ru-RU"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657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81552">
            <a:off x="3615592" y="5222531"/>
            <a:ext cx="1240217" cy="1696195"/>
          </a:xfrm>
          <a:prstGeom prst="rect">
            <a:avLst/>
          </a:prstGeom>
        </p:spPr>
      </p:pic>
      <p:sp>
        <p:nvSpPr>
          <p:cNvPr id="6" name="Прямоугольник 5"/>
          <p:cNvSpPr/>
          <p:nvPr/>
        </p:nvSpPr>
        <p:spPr>
          <a:xfrm>
            <a:off x="2286000" y="457200"/>
            <a:ext cx="4262419" cy="487506"/>
          </a:xfrm>
          <a:prstGeom prst="rect">
            <a:avLst/>
          </a:prstGeom>
        </p:spPr>
        <p:txBody>
          <a:bodyPr wrap="square">
            <a:spAutoFit/>
          </a:bodyPr>
          <a:lstStyle/>
          <a:p>
            <a:pPr algn="ctr">
              <a:lnSpc>
                <a:spcPct val="107000"/>
              </a:lnSpc>
              <a:spcAft>
                <a:spcPts val="800"/>
              </a:spcAft>
            </a:pPr>
            <a:r>
              <a:rPr lang="ru-RU"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ТРУД И ПРОДУКТ ТРУДА</a:t>
            </a:r>
            <a:endParaRPr lang="ru-RU"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467544" y="975067"/>
            <a:ext cx="8641605" cy="5225148"/>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В этом блоке </a:t>
            </a:r>
            <a:r>
              <a:rPr lang="ru-RU" dirty="0" smtClean="0">
                <a:latin typeface="Times New Roman" panose="02020603050405020304" pitchFamily="18" charset="0"/>
                <a:ea typeface="Calibri" panose="020F0502020204030204" pitchFamily="34" charset="0"/>
                <a:cs typeface="Times New Roman" panose="02020603050405020304" pitchFamily="18" charset="0"/>
              </a:rPr>
              <a:t>были проведены: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рисование на тему: «Моя будущая профессия</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р</a:t>
            </a:r>
            <a:r>
              <a:rPr lang="ru-RU" dirty="0" smtClean="0">
                <a:latin typeface="Times New Roman" panose="02020603050405020304" pitchFamily="18" charset="0"/>
                <a:ea typeface="Calibri" panose="020F0502020204030204" pitchFamily="34" charset="0"/>
                <a:cs typeface="Times New Roman" panose="02020603050405020304" pitchFamily="18" charset="0"/>
              </a:rPr>
              <a:t>ассказы детей на тему: «Мои </a:t>
            </a:r>
            <a:r>
              <a:rPr lang="ru-RU" dirty="0">
                <a:latin typeface="Times New Roman" panose="02020603050405020304" pitchFamily="18" charset="0"/>
                <a:ea typeface="Calibri" panose="020F0502020204030204" pitchFamily="34" charset="0"/>
                <a:cs typeface="Times New Roman" panose="02020603050405020304" pitchFamily="18" charset="0"/>
              </a:rPr>
              <a:t>добрые дела»;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работа в книжном уголке: </a:t>
            </a:r>
            <a:r>
              <a:rPr lang="ru-RU" dirty="0" smtClean="0">
                <a:latin typeface="Times New Roman" panose="02020603050405020304" pitchFamily="18" charset="0"/>
                <a:ea typeface="Calibri" panose="020F0502020204030204" pitchFamily="34" charset="0"/>
                <a:cs typeface="Times New Roman" panose="02020603050405020304" pitchFamily="18" charset="0"/>
              </a:rPr>
              <a:t>рассматривание </a:t>
            </a:r>
            <a:r>
              <a:rPr lang="ru-RU" dirty="0">
                <a:latin typeface="Times New Roman" panose="02020603050405020304" pitchFamily="18" charset="0"/>
                <a:ea typeface="Calibri" panose="020F0502020204030204" pitchFamily="34" charset="0"/>
                <a:cs typeface="Times New Roman" panose="02020603050405020304" pitchFamily="18" charset="0"/>
              </a:rPr>
              <a:t>иллюстраций, альбомов на тему «Профессия», «Труд</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дидактические и подвижные игры</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Чья это продукция?», </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Выбор профессии», «Лото», «Домино», «Какие ошибки допустил художник»;</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чтение художественной литературы: «Два плуга» К.Д. Ушинский, «Чем пахнут ремесла?» Дж. </a:t>
            </a:r>
            <a:r>
              <a:rPr lang="ru-RU" dirty="0" err="1">
                <a:latin typeface="Times New Roman" panose="02020603050405020304" pitchFamily="18" charset="0"/>
                <a:ea typeface="Calibri" panose="020F0502020204030204" pitchFamily="34" charset="0"/>
                <a:cs typeface="Times New Roman" panose="02020603050405020304" pitchFamily="18" charset="0"/>
              </a:rPr>
              <a:t>Родари</a:t>
            </a:r>
            <a:r>
              <a:rPr lang="ru-RU" dirty="0">
                <a:latin typeface="Times New Roman" panose="02020603050405020304" pitchFamily="18" charset="0"/>
                <a:ea typeface="Calibri" panose="020F0502020204030204" pitchFamily="34" charset="0"/>
                <a:cs typeface="Times New Roman" panose="02020603050405020304" pitchFamily="18" charset="0"/>
              </a:rPr>
              <a:t>, «Выбор за тобой» </a:t>
            </a:r>
            <a:r>
              <a:rPr lang="ru-RU" sz="1400" dirty="0" smtClean="0">
                <a:latin typeface="Calibri" panose="020F0502020204030204" pitchFamily="34"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Н.Т</a:t>
            </a:r>
            <a:r>
              <a:rPr lang="ru-RU" dirty="0">
                <a:latin typeface="Times New Roman" panose="02020603050405020304" pitchFamily="18" charset="0"/>
                <a:ea typeface="Calibri" panose="020F0502020204030204" pitchFamily="34" charset="0"/>
                <a:cs typeface="Times New Roman" panose="02020603050405020304" pitchFamily="18" charset="0"/>
              </a:rPr>
              <a:t>. Харитонова;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ru-RU" dirty="0" smtClean="0">
                <a:latin typeface="Times New Roman" panose="02020603050405020304" pitchFamily="18" charset="0"/>
                <a:cs typeface="Times New Roman" panose="02020603050405020304" pitchFamily="18" charset="0"/>
              </a:rPr>
              <a:t>занятия</a:t>
            </a:r>
            <a:r>
              <a:rPr lang="ru-RU" dirty="0">
                <a:latin typeface="Times New Roman" panose="02020603050405020304" pitchFamily="18" charset="0"/>
                <a:cs typeface="Times New Roman" panose="02020603050405020304" pitchFamily="18" charset="0"/>
              </a:rPr>
              <a:t>, беседы о труде:</a:t>
            </a:r>
            <a:r>
              <a:rPr lang="ru-RU"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«Труд. Заработная плата. Профессии</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«Профессии наших родителей»;</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з</a:t>
            </a:r>
            <a:r>
              <a:rPr lang="ru-RU" dirty="0" smtClean="0">
                <a:latin typeface="Times New Roman" panose="02020603050405020304" pitchFamily="18" charset="0"/>
                <a:ea typeface="Calibri" panose="020F0502020204030204" pitchFamily="34" charset="0"/>
                <a:cs typeface="Times New Roman" panose="02020603050405020304" pitchFamily="18" charset="0"/>
              </a:rPr>
              <a:t>аучивание пословиц </a:t>
            </a:r>
            <a:r>
              <a:rPr lang="ru-RU" dirty="0">
                <a:latin typeface="Times New Roman" panose="02020603050405020304" pitchFamily="18" charset="0"/>
                <a:ea typeface="Calibri" panose="020F0502020204030204" pitchFamily="34" charset="0"/>
                <a:cs typeface="Times New Roman" panose="02020603050405020304" pitchFamily="18" charset="0"/>
              </a:rPr>
              <a:t>и </a:t>
            </a:r>
            <a:r>
              <a:rPr lang="ru-RU" dirty="0" smtClean="0">
                <a:latin typeface="Times New Roman" panose="02020603050405020304" pitchFamily="18" charset="0"/>
                <a:ea typeface="Calibri" panose="020F0502020204030204" pitchFamily="34" charset="0"/>
                <a:cs typeface="Times New Roman" panose="02020603050405020304" pitchFamily="18" charset="0"/>
              </a:rPr>
              <a:t>поговорок </a:t>
            </a:r>
            <a:r>
              <a:rPr lang="ru-RU" i="1" dirty="0">
                <a:latin typeface="Times New Roman" panose="02020603050405020304" pitchFamily="18" charset="0"/>
                <a:ea typeface="Calibri" panose="020F0502020204030204" pitchFamily="34" charset="0"/>
                <a:cs typeface="Times New Roman" panose="02020603050405020304" pitchFamily="18" charset="0"/>
              </a:rPr>
              <a:t>(про труд, про лень),  </a:t>
            </a:r>
            <a:r>
              <a:rPr lang="ru-RU" dirty="0">
                <a:latin typeface="Times New Roman" panose="02020603050405020304" pitchFamily="18" charset="0"/>
                <a:ea typeface="Calibri" panose="020F0502020204030204" pitchFamily="34" charset="0"/>
                <a:cs typeface="Times New Roman" panose="02020603050405020304" pitchFamily="18" charset="0"/>
              </a:rPr>
              <a:t>загадывание загадок о труде и </a:t>
            </a:r>
            <a:r>
              <a:rPr lang="ru-RU" dirty="0" smtClean="0">
                <a:latin typeface="Times New Roman" panose="02020603050405020304" pitchFamily="18" charset="0"/>
                <a:ea typeface="Calibri" panose="020F0502020204030204" pitchFamily="34" charset="0"/>
                <a:cs typeface="Times New Roman" panose="02020603050405020304" pitchFamily="18" charset="0"/>
              </a:rPr>
              <a:t>профессиях;</a:t>
            </a:r>
          </a:p>
          <a:p>
            <a:pPr marL="342900" lvl="0" indent="-342900">
              <a:lnSpc>
                <a:spcPct val="107000"/>
              </a:lnSpc>
              <a:spcAft>
                <a:spcPts val="800"/>
              </a:spcAft>
              <a:buFont typeface="Symbol" panose="05050102010706020507" pitchFamily="18" charset="2"/>
              <a:buChar char=""/>
            </a:pPr>
            <a:r>
              <a:rPr lang="ru-RU" dirty="0" smtClean="0">
                <a:latin typeface="Times New Roman" panose="02020603050405020304" pitchFamily="18" charset="0"/>
                <a:ea typeface="Calibri" panose="020F0502020204030204" pitchFamily="34" charset="0"/>
                <a:cs typeface="Times New Roman" panose="02020603050405020304" pitchFamily="18" charset="0"/>
              </a:rPr>
              <a:t>экскурсии: «Библиотека», «Медицинский кабинет», «Прачечная, «</a:t>
            </a:r>
            <a:r>
              <a:rPr lang="ru-RU" dirty="0" err="1">
                <a:latin typeface="Times New Roman" panose="02020603050405020304" pitchFamily="18" charset="0"/>
                <a:ea typeface="Calibri" panose="020F0502020204030204" pitchFamily="34" charset="0"/>
                <a:cs typeface="Times New Roman" panose="02020603050405020304" pitchFamily="18" charset="0"/>
              </a:rPr>
              <a:t>К</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астелянная</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с</a:t>
            </a:r>
            <a:r>
              <a:rPr lang="ru-RU" dirty="0" smtClean="0">
                <a:latin typeface="Times New Roman" panose="02020603050405020304" pitchFamily="18" charset="0"/>
                <a:ea typeface="Calibri" panose="020F0502020204030204" pitchFamily="34" charset="0"/>
                <a:cs typeface="Times New Roman" panose="02020603050405020304" pitchFamily="18" charset="0"/>
              </a:rPr>
              <a:t>южетно-ролевые игры «Профессии»</a:t>
            </a:r>
            <a:endParaRPr lang="ru-RU" dirty="0">
              <a:latin typeface="Calibri" panose="020F0502020204030204" pitchFamily="34" charset="0"/>
              <a:ea typeface="Calibri" panose="020F0502020204030204" pitchFamily="34" charset="0"/>
              <a:cs typeface="Times New Roman" panose="02020603050405020304" pitchFamily="18" charset="0"/>
            </a:endParaRPr>
          </a:p>
          <a:p>
            <a:r>
              <a:rPr lang="ru-RU" dirty="0">
                <a:latin typeface="Times New Roman" panose="02020603050405020304" pitchFamily="18" charset="0"/>
              </a:rPr>
              <a:t> </a:t>
            </a:r>
            <a:endParaRPr lang="ru-RU" dirty="0">
              <a:effectLst/>
            </a:endParaRPr>
          </a:p>
        </p:txBody>
      </p:sp>
    </p:spTree>
    <p:extLst>
      <p:ext uri="{BB962C8B-B14F-4D97-AF65-F5344CB8AC3E}">
        <p14:creationId xmlns:p14="http://schemas.microsoft.com/office/powerpoint/2010/main" val="213274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82624" y="557972"/>
            <a:ext cx="4302692" cy="3053993"/>
          </a:xfrm>
          <a:prstGeom prst="rect">
            <a:avLst/>
          </a:prstGeom>
        </p:spPr>
      </p:pic>
      <p:sp>
        <p:nvSpPr>
          <p:cNvPr id="3" name="Прямоугольник 2"/>
          <p:cNvSpPr/>
          <p:nvPr/>
        </p:nvSpPr>
        <p:spPr>
          <a:xfrm>
            <a:off x="2699792" y="188640"/>
            <a:ext cx="3411290" cy="369332"/>
          </a:xfrm>
          <a:prstGeom prst="rect">
            <a:avLst/>
          </a:prstGeom>
        </p:spPr>
        <p:txBody>
          <a:bodyPr wrap="square">
            <a:spAutoFit/>
          </a:bodyPr>
          <a:lstStyle/>
          <a:p>
            <a:pPr algn="ctr"/>
            <a:r>
              <a:rPr lang="ru-RU" dirty="0" smtClean="0">
                <a:solidFill>
                  <a:srgbClr val="C00000"/>
                </a:solidFill>
                <a:latin typeface="Times New Roman" panose="02020603050405020304" pitchFamily="18" charset="0"/>
              </a:rPr>
              <a:t>ДИДАКТИЧЕСКИЕ ИГРЫ</a:t>
            </a:r>
            <a:endParaRPr lang="ru-RU" dirty="0">
              <a:solidFill>
                <a:srgbClr val="C00000"/>
              </a:solidFill>
              <a:effectLst/>
            </a:endParaRPr>
          </a:p>
        </p:txBody>
      </p:sp>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178" y="3749004"/>
            <a:ext cx="4300447" cy="3020054"/>
          </a:xfrm>
          <a:prstGeom prst="rect">
            <a:avLst/>
          </a:prstGeom>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2624" y="3749003"/>
            <a:ext cx="4286718" cy="3020055"/>
          </a:xfrm>
          <a:prstGeom prst="rect">
            <a:avLst/>
          </a:prstGeom>
        </p:spPr>
      </p:pic>
      <p:pic>
        <p:nvPicPr>
          <p:cNvPr id="10" name="Рисунок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178" y="557972"/>
            <a:ext cx="4300447" cy="3053993"/>
          </a:xfrm>
          <a:prstGeom prst="rect">
            <a:avLst/>
          </a:prstGeom>
        </p:spPr>
      </p:pic>
    </p:spTree>
    <p:extLst>
      <p:ext uri="{BB962C8B-B14F-4D97-AF65-F5344CB8AC3E}">
        <p14:creationId xmlns:p14="http://schemas.microsoft.com/office/powerpoint/2010/main" val="2144699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188640"/>
            <a:ext cx="3973459" cy="369332"/>
          </a:xfrm>
          <a:prstGeom prst="rect">
            <a:avLst/>
          </a:prstGeom>
        </p:spPr>
        <p:txBody>
          <a:bodyPr wrap="none">
            <a:spAutoFit/>
          </a:bodyPr>
          <a:lstStyle/>
          <a:p>
            <a:pPr algn="ctr"/>
            <a:r>
              <a:rPr lang="ru-RU" dirty="0">
                <a:solidFill>
                  <a:srgbClr val="C00000"/>
                </a:solidFill>
                <a:latin typeface="Times New Roman" panose="02020603050405020304" pitchFamily="18" charset="0"/>
              </a:rPr>
              <a:t>СЮЖЕТНО- РОЛЕВЫЕ ИГРЫ </a:t>
            </a:r>
            <a:r>
              <a:rPr lang="ru-RU" dirty="0" err="1">
                <a:solidFill>
                  <a:srgbClr val="C00000"/>
                </a:solidFill>
                <a:latin typeface="Times New Roman" panose="02020603050405020304" pitchFamily="18" charset="0"/>
              </a:rPr>
              <a:t>ИГРЫ</a:t>
            </a:r>
            <a:endParaRPr lang="ru-RU" dirty="0">
              <a:solidFill>
                <a:srgbClr val="C00000"/>
              </a:solidFill>
            </a:endParaRP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758" y="577987"/>
            <a:ext cx="4239235" cy="3091081"/>
          </a:xfrm>
          <a:prstGeom prst="rect">
            <a:avLst/>
          </a:prstGeom>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93" y="3789040"/>
            <a:ext cx="4467608" cy="3073461"/>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5887" y="531667"/>
            <a:ext cx="4244964" cy="3183723"/>
          </a:xfrm>
          <a:prstGeom prst="rect">
            <a:avLst/>
          </a:prstGeom>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9327" y="3789040"/>
            <a:ext cx="4152970" cy="3068960"/>
          </a:xfrm>
          <a:prstGeom prst="rect">
            <a:avLst/>
          </a:prstGeom>
        </p:spPr>
      </p:pic>
      <p:sp>
        <p:nvSpPr>
          <p:cNvPr id="7" name="Облако 6"/>
          <p:cNvSpPr/>
          <p:nvPr/>
        </p:nvSpPr>
        <p:spPr>
          <a:xfrm>
            <a:off x="395536" y="577987"/>
            <a:ext cx="1339215" cy="402741"/>
          </a:xfrm>
          <a:prstGeom prst="cloud">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endParaRPr lang="ru-RU" sz="1200" dirty="0" smtClean="0">
              <a:effectLst/>
              <a:latin typeface="Times New Roman" panose="02020603050405020304" pitchFamily="18" charset="0"/>
              <a:ea typeface="Times New Roman" panose="02020603050405020304" pitchFamily="18" charset="0"/>
            </a:endParaRPr>
          </a:p>
          <a:p>
            <a:pPr>
              <a:lnSpc>
                <a:spcPts val="1200"/>
              </a:lnSpc>
            </a:pPr>
            <a:r>
              <a:rPr lang="ru-RU" sz="1200" dirty="0" smtClean="0">
                <a:effectLst/>
                <a:latin typeface="Times New Roman" panose="02020603050405020304" pitchFamily="18" charset="0"/>
                <a:ea typeface="Times New Roman" panose="02020603050405020304" pitchFamily="18" charset="0"/>
              </a:rPr>
              <a:t>ДОКТОР</a:t>
            </a:r>
            <a:endParaRPr lang="ru-RU" sz="12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8" name="Облако 7"/>
          <p:cNvSpPr/>
          <p:nvPr/>
        </p:nvSpPr>
        <p:spPr>
          <a:xfrm>
            <a:off x="4708498" y="4149080"/>
            <a:ext cx="1743710" cy="414655"/>
          </a:xfrm>
          <a:prstGeom prst="cloud">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ПОЖАРНЫЙ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Облако 8"/>
          <p:cNvSpPr/>
          <p:nvPr/>
        </p:nvSpPr>
        <p:spPr>
          <a:xfrm>
            <a:off x="2706040" y="3767685"/>
            <a:ext cx="1934210" cy="372110"/>
          </a:xfrm>
          <a:prstGeom prst="cloud">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ПАРИКМАХЕР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блако 9"/>
          <p:cNvSpPr/>
          <p:nvPr/>
        </p:nvSpPr>
        <p:spPr>
          <a:xfrm>
            <a:off x="4830394" y="657983"/>
            <a:ext cx="1743710" cy="414655"/>
          </a:xfrm>
          <a:prstGeom prst="cloud">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СБЕРБАНК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5029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016" y="639852"/>
            <a:ext cx="4283968" cy="2861156"/>
          </a:xfrm>
          <a:prstGeom prst="rect">
            <a:avLst/>
          </a:prstGeom>
        </p:spPr>
      </p:pic>
      <p:sp>
        <p:nvSpPr>
          <p:cNvPr id="3" name="Прямоугольник 2"/>
          <p:cNvSpPr/>
          <p:nvPr/>
        </p:nvSpPr>
        <p:spPr>
          <a:xfrm>
            <a:off x="3851920" y="116632"/>
            <a:ext cx="2340192" cy="523220"/>
          </a:xfrm>
          <a:prstGeom prst="rect">
            <a:avLst/>
          </a:prstGeom>
        </p:spPr>
        <p:txBody>
          <a:bodyPr wrap="none">
            <a:spAutoFit/>
          </a:bodyPr>
          <a:lstStyle/>
          <a:p>
            <a:r>
              <a:rPr lang="ru-RU" sz="2800" dirty="0" smtClean="0">
                <a:solidFill>
                  <a:srgbClr val="C00000"/>
                </a:solidFill>
                <a:latin typeface="Times New Roman" panose="02020603050405020304" pitchFamily="18" charset="0"/>
              </a:rPr>
              <a:t>ЭКСКУРСИИ</a:t>
            </a:r>
            <a:endParaRPr lang="ru-RU" sz="2800" dirty="0">
              <a:solidFill>
                <a:srgbClr val="C00000"/>
              </a:solidFill>
              <a:latin typeface="Times New Roman" panose="02020603050405020304" pitchFamily="18" charset="0"/>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645024"/>
            <a:ext cx="4572000" cy="3212976"/>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016" y="3645024"/>
            <a:ext cx="4283968" cy="3212976"/>
          </a:xfrm>
          <a:prstGeom prst="rect">
            <a:avLst/>
          </a:prstGeom>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639852"/>
            <a:ext cx="4572000" cy="2861156"/>
          </a:xfrm>
          <a:prstGeom prst="rect">
            <a:avLst/>
          </a:prstGeom>
        </p:spPr>
      </p:pic>
      <p:sp>
        <p:nvSpPr>
          <p:cNvPr id="7" name="Облако 6"/>
          <p:cNvSpPr/>
          <p:nvPr/>
        </p:nvSpPr>
        <p:spPr>
          <a:xfrm>
            <a:off x="4427984" y="639852"/>
            <a:ext cx="2083435" cy="509905"/>
          </a:xfrm>
          <a:prstGeom prst="cloud">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КАСТЕЛЯННАЯ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Облако 7"/>
          <p:cNvSpPr/>
          <p:nvPr/>
        </p:nvSpPr>
        <p:spPr>
          <a:xfrm>
            <a:off x="323528" y="808881"/>
            <a:ext cx="1832268" cy="340876"/>
          </a:xfrm>
          <a:prstGeom prst="cloud">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endParaRPr lang="ru-RU" sz="1200" dirty="0" smtClean="0">
              <a:effectLst/>
              <a:latin typeface="Times New Roman" panose="02020603050405020304" pitchFamily="18" charset="0"/>
              <a:ea typeface="Times New Roman" panose="02020603050405020304" pitchFamily="18" charset="0"/>
            </a:endParaRPr>
          </a:p>
          <a:p>
            <a:pPr>
              <a:lnSpc>
                <a:spcPts val="1200"/>
              </a:lnSpc>
            </a:pPr>
            <a:r>
              <a:rPr lang="ru-RU" sz="1200" dirty="0" smtClean="0">
                <a:effectLst/>
                <a:latin typeface="Times New Roman" panose="02020603050405020304" pitchFamily="18" charset="0"/>
                <a:ea typeface="Times New Roman" panose="02020603050405020304" pitchFamily="18" charset="0"/>
              </a:rPr>
              <a:t>БИБЛИОТЕКА</a:t>
            </a:r>
            <a:endParaRPr lang="ru-RU" sz="12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9" name="Облако 8"/>
          <p:cNvSpPr/>
          <p:nvPr/>
        </p:nvSpPr>
        <p:spPr>
          <a:xfrm>
            <a:off x="4566961" y="4020322"/>
            <a:ext cx="2189480" cy="711835"/>
          </a:xfrm>
          <a:prstGeom prst="cloud">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effectLst/>
                <a:latin typeface="Times New Roman" panose="02020603050405020304" pitchFamily="18" charset="0"/>
                <a:ea typeface="Calibri" panose="020F0502020204030204" pitchFamily="34" charset="0"/>
                <a:cs typeface="Times New Roman" panose="02020603050405020304" pitchFamily="18" charset="0"/>
              </a:rPr>
              <a:t>МЕДИЦИНСКИЙ КАБИНЕТ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063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30421">
            <a:off x="7532985" y="4902879"/>
            <a:ext cx="1279026" cy="1705368"/>
          </a:xfrm>
          <a:prstGeom prst="rect">
            <a:avLst/>
          </a:prstGeom>
        </p:spPr>
      </p:pic>
      <p:sp>
        <p:nvSpPr>
          <p:cNvPr id="3" name="Прямоугольник 2"/>
          <p:cNvSpPr/>
          <p:nvPr/>
        </p:nvSpPr>
        <p:spPr>
          <a:xfrm>
            <a:off x="1763688" y="260648"/>
            <a:ext cx="6120680" cy="487506"/>
          </a:xfrm>
          <a:prstGeom prst="rect">
            <a:avLst/>
          </a:prstGeom>
        </p:spPr>
        <p:txBody>
          <a:bodyPr wrap="square">
            <a:spAutoFit/>
          </a:bodyPr>
          <a:lstStyle/>
          <a:p>
            <a:pPr algn="ctr">
              <a:lnSpc>
                <a:spcPct val="107000"/>
              </a:lnSpc>
              <a:spcAft>
                <a:spcPts val="800"/>
              </a:spcAft>
            </a:pPr>
            <a:r>
              <a:rPr lang="ru-RU" sz="2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ДЕНЬГИ И ЦЕНА </a:t>
            </a:r>
            <a:r>
              <a:rPr lang="ru-RU" sz="2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(СТОИМОСТЬ)</a:t>
            </a:r>
            <a:endParaRPr lang="ru-RU"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0" y="1052736"/>
            <a:ext cx="8952651" cy="4702826"/>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рисование на темы: «Монеты моей страны», «Бюджет семьи», «Добрые дела нашей семьи»;</a:t>
            </a:r>
            <a:endParaRPr lang="ru-RU"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составление рассказов на темы: «Доходы и расходы моей семьи», «Мы ходим за покупками»;</a:t>
            </a:r>
            <a:endParaRPr lang="ru-RU"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игровые занятия: «Деньги. купюра. монета», «Достоинство монет и купюр», «Размен денег», «Деньги счет любят», «Доход и расход семьи» и др</a:t>
            </a:r>
            <a: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nSpc>
                <a:spcPct val="107000"/>
              </a:lnSpc>
              <a:buFont typeface="Symbol" panose="05050102010706020507" pitchFamily="18" charset="2"/>
              <a:buChar char=""/>
            </a:pPr>
            <a:r>
              <a:rPr lang="ru-RU" sz="2000" dirty="0">
                <a:solidFill>
                  <a:srgbClr val="002060"/>
                </a:solidFill>
                <a:latin typeface="Times New Roman" panose="02020603050405020304" pitchFamily="18" charset="0"/>
                <a:cs typeface="Times New Roman" panose="02020603050405020304" pitchFamily="18" charset="0"/>
              </a:rPr>
              <a:t>настольные игры: «Монополия», «Денежное домино», «Поезд монет и купюр» и др. </a:t>
            </a:r>
            <a:endParaRPr lang="ru-RU"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чтение художественной литературы: «Приключение монетки», грузинская сказка «Заработанный рубль», РНС «Легкий хлеб», РНС «Лисичка со скалочкой», сказка Т.В. </a:t>
            </a:r>
            <a:r>
              <a:rPr lang="ru-RU"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Грековой</a:t>
            </a: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«Клад» и др.</a:t>
            </a:r>
            <a:endParaRPr lang="ru-RU"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беседы: «В общем о деньгах», «Откуда берутся деньги и на что они тратятся», «История денег в России</a:t>
            </a:r>
            <a:r>
              <a:rPr lang="ru-RU" sz="20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пословицы, поговорки, загадки, ребусы, арифметические задачи.</a:t>
            </a:r>
            <a:endParaRPr lang="ru-RU"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384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7" y="3624981"/>
            <a:ext cx="4537056" cy="321297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3" y="40556"/>
            <a:ext cx="4355977" cy="339275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58315"/>
            <a:ext cx="4499992" cy="3374994"/>
          </a:xfrm>
          <a:prstGeom prst="rect">
            <a:avLst/>
          </a:prstGeom>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788022" y="3624981"/>
            <a:ext cx="4349339" cy="31487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Облако 7"/>
          <p:cNvSpPr/>
          <p:nvPr/>
        </p:nvSpPr>
        <p:spPr>
          <a:xfrm>
            <a:off x="3195637" y="2817813"/>
            <a:ext cx="2960539" cy="1403275"/>
          </a:xfrm>
          <a:prstGeom prst="cloud">
            <a:avLst/>
          </a:prstGeom>
          <a:ln w="12700" cap="flat" cmpd="sng" algn="ctr">
            <a:solidFill>
              <a:schemeClr val="tx1">
                <a:lumMod val="95000"/>
                <a:lumOff val="5000"/>
              </a:schemeClr>
            </a:solidFill>
            <a:prstDash val="solid"/>
            <a:miter lim="800000"/>
          </a:ln>
          <a:effectLst/>
        </p:spPr>
        <p:style>
          <a:lnRef idx="0">
            <a:scrgbClr r="0" g="0" b="0"/>
          </a:lnRef>
          <a:fillRef idx="1001">
            <a:schemeClr val="lt2"/>
          </a:fillRef>
          <a:effectRef idx="0">
            <a:scrgbClr r="0" g="0" b="0"/>
          </a:effectRef>
          <a:fontRef idx="major"/>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1400" b="1" dirty="0">
                <a:solidFill>
                  <a:srgbClr val="C00000"/>
                </a:solidFill>
                <a:effectLst/>
                <a:latin typeface="Times New Roman" panose="02020603050405020304" pitchFamily="18" charset="0"/>
                <a:ea typeface="Times New Roman" panose="02020603050405020304" pitchFamily="18" charset="0"/>
              </a:rPr>
              <a:t>Нетрадиционная техника рисования «</a:t>
            </a:r>
            <a:r>
              <a:rPr lang="ru-RU" sz="1400" b="1" dirty="0" err="1">
                <a:solidFill>
                  <a:srgbClr val="C00000"/>
                </a:solidFill>
                <a:effectLst/>
                <a:latin typeface="Times New Roman" panose="02020603050405020304" pitchFamily="18" charset="0"/>
                <a:ea typeface="Times New Roman" panose="02020603050405020304" pitchFamily="18" charset="0"/>
              </a:rPr>
              <a:t>Фроттаж</a:t>
            </a:r>
            <a:r>
              <a:rPr lang="ru-RU" sz="1400" b="1" dirty="0">
                <a:solidFill>
                  <a:srgbClr val="C00000"/>
                </a:solidFill>
                <a:effectLst/>
                <a:latin typeface="Times New Roman" panose="02020603050405020304" pitchFamily="18" charset="0"/>
                <a:ea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8181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88640"/>
            <a:ext cx="8568952" cy="2448272"/>
          </a:xfrm>
        </p:spPr>
        <p:txBody>
          <a:bodyPr>
            <a:normAutofit fontScale="25000" lnSpcReduction="20000"/>
          </a:bodyPr>
          <a:lstStyle/>
          <a:p>
            <a:pPr>
              <a:lnSpc>
                <a:spcPct val="120000"/>
              </a:lnSpc>
            </a:pPr>
            <a:r>
              <a:rPr lang="ru-RU" sz="9600" b="1" dirty="0" smtClean="0">
                <a:solidFill>
                  <a:srgbClr val="002060"/>
                </a:solidFill>
                <a:latin typeface="Times New Roman" panose="02020603050405020304" pitchFamily="18" charset="0"/>
                <a:cs typeface="Times New Roman" panose="02020603050405020304" pitchFamily="18" charset="0"/>
              </a:rPr>
              <a:t>Актуальность.</a:t>
            </a:r>
          </a:p>
          <a:p>
            <a:r>
              <a:rPr lang="ru-RU" sz="9600" dirty="0">
                <a:solidFill>
                  <a:srgbClr val="002060"/>
                </a:solidFill>
                <a:latin typeface="Times New Roman" panose="02020603050405020304" pitchFamily="18" charset="0"/>
                <a:cs typeface="Times New Roman" panose="02020603050405020304" pitchFamily="18" charset="0"/>
              </a:rPr>
              <a:t>Финансовое просвещение и экономическое воспитание - сравнительно новое направление в дошкольной педагогике. Многочисленные исследования последних лет свидетельствуют о необходимости внедрения экономического образования с дошкольного возраста, когда дети получают первичный опыт участия в элементарных экономических отношениях, происходит их приобщение к миру экономической действительности. </a:t>
            </a:r>
            <a:endParaRPr lang="ru-RU" sz="9600" dirty="0" smtClean="0">
              <a:solidFill>
                <a:srgbClr val="002060"/>
              </a:solidFill>
              <a:latin typeface="Times New Roman" panose="02020603050405020304" pitchFamily="18" charset="0"/>
              <a:cs typeface="Times New Roman" panose="02020603050405020304" pitchFamily="18" charset="0"/>
            </a:endParaRPr>
          </a:p>
          <a:p>
            <a:r>
              <a:rPr lang="ru-RU" sz="9600" dirty="0" smtClean="0">
                <a:solidFill>
                  <a:srgbClr val="002060"/>
                </a:solidFill>
                <a:latin typeface="Times New Roman" panose="02020603050405020304" pitchFamily="18" charset="0"/>
                <a:cs typeface="Times New Roman" panose="02020603050405020304" pitchFamily="18" charset="0"/>
              </a:rPr>
              <a:t>Содержание </a:t>
            </a:r>
            <a:r>
              <a:rPr lang="ru-RU" sz="9600" dirty="0">
                <a:solidFill>
                  <a:srgbClr val="002060"/>
                </a:solidFill>
                <a:latin typeface="Times New Roman" panose="02020603050405020304" pitchFamily="18" charset="0"/>
                <a:cs typeface="Times New Roman" panose="02020603050405020304" pitchFamily="18" charset="0"/>
              </a:rPr>
              <a:t>проекта, в соответствии с ФГОС ДО, обеспечивает развитие личности, мотивации и способностей детей в различных видах деятельности и охватывает следующие структурные единицы, представляющие определенные направления развития и образования детей: социально-коммуникативное развитие; познавательное развитие; речевое развитие; художественно-эстетическое развитие.</a:t>
            </a:r>
          </a:p>
          <a:p>
            <a:pPr>
              <a:lnSpc>
                <a:spcPct val="120000"/>
              </a:lnSpc>
            </a:pPr>
            <a:endParaRPr lang="ru-RU" sz="9600" b="1" dirty="0">
              <a:solidFill>
                <a:srgbClr val="002060"/>
              </a:solidFill>
              <a:latin typeface="Times New Roman" panose="02020603050405020304" pitchFamily="18" charset="0"/>
              <a:cs typeface="Times New Roman" panose="02020603050405020304" pitchFamily="18" charset="0"/>
            </a:endParaRPr>
          </a:p>
          <a:p>
            <a:pPr>
              <a:lnSpc>
                <a:spcPct val="120000"/>
              </a:lnSpc>
            </a:pPr>
            <a:r>
              <a:rPr lang="ru-RU" sz="9600" dirty="0">
                <a:latin typeface="Times New Roman" panose="02020603050405020304" pitchFamily="18" charset="0"/>
                <a:cs typeface="Times New Roman" panose="02020603050405020304" pitchFamily="18" charset="0"/>
              </a:rPr>
              <a:t> </a:t>
            </a:r>
          </a:p>
          <a:p>
            <a:r>
              <a:rPr lang="ru-RU" sz="9600" dirty="0">
                <a:latin typeface="Times New Roman" panose="02020603050405020304" pitchFamily="18" charset="0"/>
                <a:cs typeface="Times New Roman" panose="02020603050405020304" pitchFamily="18" charset="0"/>
              </a:rPr>
              <a:t> </a:t>
            </a:r>
          </a:p>
          <a:p>
            <a:endParaRPr lang="ru-RU" dirty="0"/>
          </a:p>
        </p:txBody>
      </p:sp>
      <p:pic>
        <p:nvPicPr>
          <p:cNvPr id="5" name="Рисунок 4" descr="https://moneta46.ru/image/cache/catalog/moneta46.ru/image/catalog/foto/1/1997-2019/214815_big-1000x10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88042">
            <a:off x="6925181" y="5140435"/>
            <a:ext cx="895350" cy="895350"/>
          </a:xfrm>
          <a:prstGeom prst="rect">
            <a:avLst/>
          </a:prstGeom>
          <a:noFill/>
          <a:ln>
            <a:noFill/>
          </a:ln>
        </p:spPr>
      </p:pic>
      <p:pic>
        <p:nvPicPr>
          <p:cNvPr id="6" name="Рисунок 5" descr="https://cdn.monetnik.ru/storage/market-lot/71/59/82771/229389_bi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70783">
            <a:off x="7351179" y="5764223"/>
            <a:ext cx="516890" cy="514350"/>
          </a:xfrm>
          <a:prstGeom prst="rect">
            <a:avLst/>
          </a:prstGeom>
          <a:noFill/>
          <a:ln>
            <a:noFill/>
          </a:ln>
        </p:spPr>
      </p:pic>
      <p:pic>
        <p:nvPicPr>
          <p:cNvPr id="7" name="Рисунок 6" descr="https://i3.stat01.com/2/1569/115686612/afacdb/2-rublya-2012-goda-jemblem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4965">
            <a:off x="7703939" y="5360374"/>
            <a:ext cx="875665" cy="867410"/>
          </a:xfrm>
          <a:prstGeom prst="rect">
            <a:avLst/>
          </a:prstGeom>
          <a:noFill/>
          <a:ln>
            <a:noFill/>
          </a:ln>
        </p:spPr>
      </p:pic>
      <p:pic>
        <p:nvPicPr>
          <p:cNvPr id="8" name="Рисунок 7" descr="https://cdn.monetnik.ru/storage/market-lot/71/59/82771/229389_bi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30954">
            <a:off x="6565026" y="5880321"/>
            <a:ext cx="516890" cy="514350"/>
          </a:xfrm>
          <a:prstGeom prst="rect">
            <a:avLst/>
          </a:prstGeom>
          <a:noFill/>
          <a:ln>
            <a:noFill/>
          </a:ln>
        </p:spPr>
      </p:pic>
      <p:pic>
        <p:nvPicPr>
          <p:cNvPr id="9" name="Рисунок 8" descr="https://avatars.mds.yandex.net/get-pdb/1269609/8fea0bb2-410a-471c-b2a5-c578b912c195/s120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5661248"/>
            <a:ext cx="2110740" cy="952500"/>
          </a:xfrm>
          <a:prstGeom prst="rect">
            <a:avLst/>
          </a:prstGeom>
          <a:noFill/>
          <a:ln>
            <a:noFill/>
          </a:ln>
        </p:spPr>
      </p:pic>
    </p:spTree>
    <p:extLst>
      <p:ext uri="{BB962C8B-B14F-4D97-AF65-F5344CB8AC3E}">
        <p14:creationId xmlns:p14="http://schemas.microsoft.com/office/powerpoint/2010/main" val="3660880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466454" cy="340161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35488" cy="340161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8" y="3429000"/>
            <a:ext cx="4608512" cy="3429000"/>
          </a:xfrm>
          <a:prstGeom prst="rect">
            <a:avLst/>
          </a:prstGeom>
        </p:spPr>
      </p:pic>
      <p:sp>
        <p:nvSpPr>
          <p:cNvPr id="10" name="Облако 9"/>
          <p:cNvSpPr/>
          <p:nvPr/>
        </p:nvSpPr>
        <p:spPr>
          <a:xfrm>
            <a:off x="1691680" y="-96515"/>
            <a:ext cx="3456384" cy="1828800"/>
          </a:xfrm>
          <a:prstGeom prst="cloud">
            <a:avLst/>
          </a:prstGeom>
          <a:ln w="12700" cap="flat" cmpd="sng" algn="ctr">
            <a:solidFill>
              <a:schemeClr val="tx1">
                <a:lumMod val="95000"/>
                <a:lumOff val="5000"/>
              </a:schemeClr>
            </a:solidFill>
            <a:prstDash val="solid"/>
            <a:miter lim="800000"/>
          </a:ln>
          <a:effectLst/>
        </p:spPr>
        <p:style>
          <a:lnRef idx="0">
            <a:scrgbClr r="0" g="0" b="0"/>
          </a:lnRef>
          <a:fillRef idx="1001">
            <a:schemeClr val="lt2"/>
          </a:fillRef>
          <a:effectRef idx="0">
            <a:scrgbClr r="0" g="0" b="0"/>
          </a:effectRef>
          <a:fontRef idx="major"/>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Составление рассказов на тему: «Доходы и расходы моей семьи»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3679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7" y="-39833"/>
            <a:ext cx="4219948" cy="357552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882" y="3692158"/>
            <a:ext cx="4784118" cy="316584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882" y="116632"/>
            <a:ext cx="4784118" cy="345638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09" y="3691752"/>
            <a:ext cx="4211960" cy="3106074"/>
          </a:xfrm>
          <a:prstGeom prst="rect">
            <a:avLst/>
          </a:prstGeom>
        </p:spPr>
      </p:pic>
      <p:sp>
        <p:nvSpPr>
          <p:cNvPr id="8" name="Облако 7"/>
          <p:cNvSpPr/>
          <p:nvPr/>
        </p:nvSpPr>
        <p:spPr>
          <a:xfrm>
            <a:off x="1619672" y="127496"/>
            <a:ext cx="3096344" cy="977900"/>
          </a:xfrm>
          <a:prstGeom prst="cloud">
            <a:avLst/>
          </a:prstGeom>
          <a:ln>
            <a:solidFill>
              <a:srgbClr val="C00000"/>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endParaRPr lang="ru-RU" sz="1200" b="1" dirty="0" smtClean="0">
              <a:solidFill>
                <a:srgbClr val="C00000"/>
              </a:solidFill>
              <a:effectLst/>
              <a:latin typeface="Times New Roman" panose="02020603050405020304" pitchFamily="18" charset="0"/>
              <a:ea typeface="Times New Roman" panose="02020603050405020304" pitchFamily="18" charset="0"/>
            </a:endParaRPr>
          </a:p>
          <a:p>
            <a:pPr algn="ctr">
              <a:lnSpc>
                <a:spcPts val="1200"/>
              </a:lnSpc>
            </a:pPr>
            <a:r>
              <a:rPr lang="ru-RU" sz="1600" b="1" dirty="0" smtClean="0">
                <a:solidFill>
                  <a:srgbClr val="C00000"/>
                </a:solidFill>
                <a:effectLst/>
                <a:latin typeface="Times New Roman" panose="02020603050405020304" pitchFamily="18" charset="0"/>
                <a:ea typeface="Times New Roman" panose="02020603050405020304" pitchFamily="18" charset="0"/>
              </a:rPr>
              <a:t>Игровое </a:t>
            </a:r>
            <a:r>
              <a:rPr lang="ru-RU" sz="1600" b="1" dirty="0">
                <a:solidFill>
                  <a:srgbClr val="C00000"/>
                </a:solidFill>
                <a:effectLst/>
                <a:latin typeface="Times New Roman" panose="02020603050405020304" pitchFamily="18" charset="0"/>
                <a:ea typeface="Times New Roman" panose="02020603050405020304" pitchFamily="18" charset="0"/>
              </a:rPr>
              <a:t>занятие</a:t>
            </a:r>
            <a:endParaRPr lang="ru-RU" sz="1600" dirty="0">
              <a:effectLst/>
              <a:latin typeface="Times New Roman" panose="02020603050405020304" pitchFamily="18" charset="0"/>
              <a:ea typeface="Times New Roman" panose="02020603050405020304" pitchFamily="18" charset="0"/>
            </a:endParaRPr>
          </a:p>
          <a:p>
            <a:pPr algn="ctr">
              <a:lnSpc>
                <a:spcPts val="1200"/>
              </a:lnSpc>
            </a:pPr>
            <a:r>
              <a:rPr lang="ru-RU" sz="1600" b="1" dirty="0">
                <a:solidFill>
                  <a:srgbClr val="C00000"/>
                </a:solidFill>
                <a:effectLst/>
                <a:latin typeface="Times New Roman" panose="02020603050405020304" pitchFamily="18" charset="0"/>
                <a:ea typeface="Times New Roman" panose="02020603050405020304" pitchFamily="18" charset="0"/>
              </a:rPr>
              <a:t>«Достоинство монет и купюр»</a:t>
            </a:r>
            <a:endParaRPr lang="ru-RU" sz="16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12379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4"/>
            <a:ext cx="4644008" cy="328042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4994"/>
            <a:ext cx="4644008" cy="348300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374994"/>
            <a:ext cx="4355976" cy="348300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42379"/>
            <a:ext cx="4355976" cy="3242605"/>
          </a:xfrm>
          <a:prstGeom prst="rect">
            <a:avLst/>
          </a:prstGeom>
        </p:spPr>
      </p:pic>
      <p:sp>
        <p:nvSpPr>
          <p:cNvPr id="8" name="Облако 7"/>
          <p:cNvSpPr/>
          <p:nvPr/>
        </p:nvSpPr>
        <p:spPr>
          <a:xfrm>
            <a:off x="3275856" y="2370584"/>
            <a:ext cx="3312368" cy="1828800"/>
          </a:xfrm>
          <a:prstGeom prst="cloud">
            <a:avLst/>
          </a:prstGeom>
          <a:ln w="12700" cap="flat" cmpd="sng" algn="ctr">
            <a:solidFill>
              <a:schemeClr val="tx1">
                <a:lumMod val="95000"/>
                <a:lumOff val="5000"/>
              </a:schemeClr>
            </a:solidFill>
            <a:prstDash val="solid"/>
            <a:miter lim="800000"/>
          </a:ln>
          <a:effectLst/>
        </p:spPr>
        <p:style>
          <a:lnRef idx="0">
            <a:scrgbClr r="0" g="0" b="0"/>
          </a:lnRef>
          <a:fillRef idx="1001">
            <a:schemeClr val="lt2"/>
          </a:fillRef>
          <a:effectRef idx="0">
            <a:scrgbClr r="0" g="0" b="0"/>
          </a:effectRef>
          <a:fontRef idx="major"/>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1400" b="1">
                <a:solidFill>
                  <a:srgbClr val="C00000"/>
                </a:solidFill>
                <a:effectLst/>
                <a:latin typeface="Times New Roman" panose="02020603050405020304" pitchFamily="18" charset="0"/>
                <a:ea typeface="Times New Roman" panose="02020603050405020304" pitchFamily="18" charset="0"/>
              </a:rPr>
              <a:t>Настольные игры: «Монополия»</a:t>
            </a:r>
            <a:endParaRPr lang="ru-RU" sz="1200">
              <a:effectLst/>
              <a:latin typeface="Times New Roman" panose="02020603050405020304" pitchFamily="18" charset="0"/>
              <a:ea typeface="Times New Roman" panose="02020603050405020304" pitchFamily="18" charset="0"/>
            </a:endParaRPr>
          </a:p>
          <a:p>
            <a:r>
              <a:rPr lang="ru-RU" sz="1400" b="1">
                <a:solidFill>
                  <a:srgbClr val="C00000"/>
                </a:solidFill>
                <a:effectLst/>
                <a:latin typeface="Times New Roman" panose="02020603050405020304" pitchFamily="18" charset="0"/>
                <a:ea typeface="Times New Roman" panose="02020603050405020304" pitchFamily="18" charset="0"/>
              </a:rPr>
              <a:t>«Денежное домино»</a:t>
            </a:r>
            <a:endParaRPr lang="ru-RU" sz="1200">
              <a:effectLst/>
              <a:latin typeface="Times New Roman" panose="02020603050405020304" pitchFamily="18" charset="0"/>
              <a:ea typeface="Times New Roman" panose="02020603050405020304" pitchFamily="18" charset="0"/>
            </a:endParaRPr>
          </a:p>
          <a:p>
            <a:r>
              <a:rPr lang="ru-RU" sz="1400" b="1">
                <a:solidFill>
                  <a:srgbClr val="C00000"/>
                </a:solidFill>
                <a:effectLst/>
                <a:latin typeface="Times New Roman" panose="02020603050405020304" pitchFamily="18" charset="0"/>
                <a:ea typeface="Times New Roman" panose="02020603050405020304" pitchFamily="18" charset="0"/>
              </a:rPr>
              <a:t>«Поезд монет и купюр»</a:t>
            </a:r>
            <a:endParaRPr lang="ru-RU"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7760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s04.infourok.ru/uploads/ex/0276/00053295-8fc5ef8e/2/img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6993"/>
            <a:ext cx="4499992" cy="3487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s04.infourok.ru/uploads/ex/0276/00053295-8fc5ef8e/2/img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8422" y="0"/>
            <a:ext cx="4499992" cy="3188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ds04.infourok.ru/uploads/ex/0276/00053295-8fc5ef8e/2/img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496"/>
            <a:ext cx="4464496" cy="32175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volna.org/wp-content/uploads/2014/11/tovar_i_dienghi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249" y="3403373"/>
            <a:ext cx="4494751" cy="3454627"/>
          </a:xfrm>
          <a:prstGeom prst="rect">
            <a:avLst/>
          </a:prstGeom>
          <a:noFill/>
          <a:extLst>
            <a:ext uri="{909E8E84-426E-40DD-AFC4-6F175D3DCCD1}">
              <a14:hiddenFill xmlns:a14="http://schemas.microsoft.com/office/drawing/2010/main">
                <a:solidFill>
                  <a:srgbClr val="FFFFFF"/>
                </a:solidFill>
              </a14:hiddenFill>
            </a:ext>
          </a:extLst>
        </p:spPr>
      </p:pic>
      <p:sp>
        <p:nvSpPr>
          <p:cNvPr id="6" name="Облако 5"/>
          <p:cNvSpPr/>
          <p:nvPr/>
        </p:nvSpPr>
        <p:spPr>
          <a:xfrm>
            <a:off x="4358138" y="21158"/>
            <a:ext cx="2520280" cy="767203"/>
          </a:xfrm>
          <a:prstGeom prst="cloud">
            <a:avLst/>
          </a:prstGeom>
          <a:ln>
            <a:solidFill>
              <a:srgbClr val="C00000"/>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1300" b="1" dirty="0">
                <a:solidFill>
                  <a:srgbClr val="C00000"/>
                </a:solidFill>
                <a:effectLst/>
                <a:latin typeface="Times New Roman" panose="02020603050405020304" pitchFamily="18" charset="0"/>
                <a:ea typeface="Times New Roman" panose="02020603050405020304" pitchFamily="18" charset="0"/>
              </a:rPr>
              <a:t>ИСТОРИЯ ДЕНЕГ</a:t>
            </a:r>
            <a:endParaRPr lang="ru-RU" sz="13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27410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50407">
            <a:off x="4196181" y="4558908"/>
            <a:ext cx="1694678" cy="2259571"/>
          </a:xfrm>
          <a:prstGeom prst="rect">
            <a:avLst/>
          </a:prstGeom>
        </p:spPr>
      </p:pic>
      <p:sp>
        <p:nvSpPr>
          <p:cNvPr id="3" name="Прямоугольник 2"/>
          <p:cNvSpPr/>
          <p:nvPr/>
        </p:nvSpPr>
        <p:spPr>
          <a:xfrm>
            <a:off x="755576" y="260648"/>
            <a:ext cx="8136904" cy="1046440"/>
          </a:xfrm>
          <a:prstGeom prst="rect">
            <a:avLst/>
          </a:prstGeom>
        </p:spPr>
        <p:txBody>
          <a:bodyPr wrap="square">
            <a:spAutoFit/>
          </a:bodyPr>
          <a:lstStyle/>
          <a:p>
            <a:pPr algn="ctr"/>
            <a:r>
              <a:rPr lang="ru-RU" sz="2200" b="1" dirty="0">
                <a:solidFill>
                  <a:srgbClr val="C00000"/>
                </a:solidFill>
                <a:latin typeface="Times New Roman" panose="02020603050405020304" pitchFamily="18" charset="0"/>
              </a:rPr>
              <a:t>3. РЕКЛАМА: ПРАВДА И ЛОЖЬ, </a:t>
            </a:r>
            <a:endParaRPr lang="ru-RU" sz="2200" dirty="0">
              <a:solidFill>
                <a:srgbClr val="C00000"/>
              </a:solidFill>
            </a:endParaRPr>
          </a:p>
          <a:p>
            <a:pPr algn="ctr"/>
            <a:r>
              <a:rPr lang="ru-RU" sz="2200" b="1" dirty="0">
                <a:solidFill>
                  <a:srgbClr val="C00000"/>
                </a:solidFill>
                <a:latin typeface="Times New Roman" panose="02020603050405020304" pitchFamily="18" charset="0"/>
              </a:rPr>
              <a:t>РАЗУМ И ЧУВСТВА, ЖЕЛАНИЯ И ВОЗМОЖНОСТИ.</a:t>
            </a:r>
            <a:endParaRPr lang="ru-RU" sz="2200" dirty="0">
              <a:solidFill>
                <a:srgbClr val="C00000"/>
              </a:solidFill>
            </a:endParaRPr>
          </a:p>
          <a:p>
            <a:r>
              <a:rPr lang="ru-RU" dirty="0">
                <a:latin typeface="Times New Roman" panose="02020603050405020304" pitchFamily="18" charset="0"/>
              </a:rPr>
              <a:t> </a:t>
            </a:r>
            <a:endParaRPr lang="ru-RU" dirty="0">
              <a:effectLst/>
            </a:endParaRPr>
          </a:p>
        </p:txBody>
      </p:sp>
      <p:sp>
        <p:nvSpPr>
          <p:cNvPr id="4" name="Прямоугольник 3"/>
          <p:cNvSpPr/>
          <p:nvPr/>
        </p:nvSpPr>
        <p:spPr>
          <a:xfrm>
            <a:off x="251520" y="821363"/>
            <a:ext cx="8640960" cy="4889415"/>
          </a:xfrm>
          <a:prstGeom prst="rect">
            <a:avLst/>
          </a:prstGeom>
        </p:spPr>
        <p:txBody>
          <a:bodyPr wrap="square">
            <a:spAutoFit/>
          </a:bodyPr>
          <a:lstStyle/>
          <a:p>
            <a:pPr>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Беседы о рекламе;</a:t>
            </a:r>
            <a:endParaRPr lang="ru-RU"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Рассматривание рекламных газет, журналов, рекламных листовок;</a:t>
            </a:r>
            <a:endParaRPr lang="ru-RU"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Рисование на темы: «Моя любимая реклама», «Фантастическая реклама»;</a:t>
            </a:r>
            <a:endParaRPr lang="ru-RU"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Собирание тематических </a:t>
            </a:r>
            <a:r>
              <a:rPr lang="ru-RU" sz="2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пазлов</a:t>
            </a:r>
            <a:r>
              <a:rPr lang="ru-RU"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440"/>
              </a:lnSpc>
              <a:spcBef>
                <a:spcPts val="750"/>
              </a:spcBef>
              <a:spcAft>
                <a:spcPts val="2250"/>
              </a:spcAft>
              <a:buFont typeface="Symbol" panose="05050102010706020507" pitchFamily="18" charset="2"/>
              <a:buChar char=""/>
            </a:pPr>
            <a:r>
              <a:rPr lang="ru-RU" sz="2200"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Игровое занятие «Что такое реклама</a:t>
            </a:r>
            <a:r>
              <a:rPr lang="ru-RU" sz="2200" kern="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200" dirty="0" smtClean="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ts val="1440"/>
              </a:lnSpc>
              <a:spcBef>
                <a:spcPts val="750"/>
              </a:spcBef>
              <a:spcAft>
                <a:spcPts val="2250"/>
              </a:spcAft>
              <a:buFont typeface="Symbol" panose="05050102010706020507" pitchFamily="18" charset="2"/>
              <a:buChar char=""/>
            </a:pPr>
            <a:r>
              <a:rPr lang="ru-RU" sz="2200" dirty="0" smtClean="0">
                <a:solidFill>
                  <a:srgbClr val="002060"/>
                </a:solidFill>
                <a:latin typeface="Times New Roman" panose="02020603050405020304" pitchFamily="18" charset="0"/>
                <a:cs typeface="Times New Roman" panose="02020603050405020304" pitchFamily="18" charset="0"/>
              </a:rPr>
              <a:t>Чтение </a:t>
            </a:r>
            <a:r>
              <a:rPr lang="ru-RU" sz="2200" dirty="0">
                <a:solidFill>
                  <a:srgbClr val="002060"/>
                </a:solidFill>
                <a:latin typeface="Times New Roman" panose="02020603050405020304" pitchFamily="18" charset="0"/>
                <a:cs typeface="Times New Roman" panose="02020603050405020304" pitchFamily="18" charset="0"/>
              </a:rPr>
              <a:t>сказки «Как старик корову продавал», «Приключения Копеечки», Г.Х. Андерсен «Новое платье короля» </a:t>
            </a:r>
          </a:p>
          <a:p>
            <a:pPr marL="342900" lvl="0" indent="-342900">
              <a:lnSpc>
                <a:spcPts val="1440"/>
              </a:lnSpc>
              <a:spcBef>
                <a:spcPts val="750"/>
              </a:spcBef>
              <a:spcAft>
                <a:spcPts val="2250"/>
              </a:spcAft>
              <a:buFont typeface="Symbol" panose="05050102010706020507" pitchFamily="18" charset="2"/>
              <a:buChar char=""/>
            </a:pPr>
            <a:r>
              <a:rPr lang="ru-RU" sz="2200" kern="1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Игра </a:t>
            </a:r>
            <a:r>
              <a:rPr lang="ru-RU" sz="2200"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–викторина «О какой сказке идет речь?»</a:t>
            </a:r>
            <a:endParaRPr lang="ru-RU"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dirty="0">
                <a:latin typeface="Times New Roman" panose="02020603050405020304" pitchFamily="18" charset="0"/>
              </a:rPr>
              <a:t> </a:t>
            </a:r>
            <a:endParaRPr lang="ru-RU" dirty="0">
              <a:effectLst/>
            </a:endParaRPr>
          </a:p>
        </p:txBody>
      </p:sp>
      <p:pic>
        <p:nvPicPr>
          <p:cNvPr id="1026" name="Picture 2" descr="http://www.100book.ru/b19198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09797">
            <a:off x="1475656" y="4863883"/>
            <a:ext cx="1245964" cy="169378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37375">
            <a:off x="6972790" y="4480699"/>
            <a:ext cx="1547622" cy="2127315"/>
          </a:xfrm>
          <a:prstGeom prst="rect">
            <a:avLst/>
          </a:prstGeom>
        </p:spPr>
      </p:pic>
    </p:spTree>
    <p:extLst>
      <p:ext uri="{BB962C8B-B14F-4D97-AF65-F5344CB8AC3E}">
        <p14:creationId xmlns:p14="http://schemas.microsoft.com/office/powerpoint/2010/main" val="2376355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1"/>
            <a:ext cx="4716015" cy="3139257"/>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415992"/>
            <a:ext cx="4788024" cy="358556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 y="3284984"/>
            <a:ext cx="4210768" cy="416397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710"/>
            <a:ext cx="4283967" cy="3211265"/>
          </a:xfrm>
          <a:prstGeom prst="rect">
            <a:avLst/>
          </a:prstGeom>
        </p:spPr>
      </p:pic>
      <p:sp>
        <p:nvSpPr>
          <p:cNvPr id="7" name="Облако 6"/>
          <p:cNvSpPr/>
          <p:nvPr/>
        </p:nvSpPr>
        <p:spPr>
          <a:xfrm rot="20251640">
            <a:off x="2433730" y="2567129"/>
            <a:ext cx="3221516" cy="1213731"/>
          </a:xfrm>
          <a:prstGeom prst="cloud">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2800" b="1" dirty="0">
                <a:solidFill>
                  <a:srgbClr val="C00000"/>
                </a:solidFill>
                <a:effectLst/>
                <a:latin typeface="Times New Roman" panose="02020603050405020304" pitchFamily="18" charset="0"/>
                <a:ea typeface="Times New Roman" panose="02020603050405020304" pitchFamily="18" charset="0"/>
              </a:rPr>
              <a:t>РЕКЛАМА</a:t>
            </a:r>
            <a:endParaRPr lang="ru-RU" sz="28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55143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40961">
            <a:off x="3974858" y="3983563"/>
            <a:ext cx="1903140" cy="2537520"/>
          </a:xfrm>
          <a:prstGeom prst="rect">
            <a:avLst/>
          </a:prstGeom>
        </p:spPr>
      </p:pic>
      <p:sp>
        <p:nvSpPr>
          <p:cNvPr id="3" name="Прямоугольник 2"/>
          <p:cNvSpPr/>
          <p:nvPr/>
        </p:nvSpPr>
        <p:spPr>
          <a:xfrm>
            <a:off x="899592" y="1255986"/>
            <a:ext cx="6390456" cy="3769045"/>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Рисование на темы: «Моя любимая игрушка», «Моя копилка»;</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Изготовили «Аптечку для книг»;</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Изготовление поделок из бросового материала;</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Приобщение к сортировке мусора в группе и на площадке;</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Беседы на темы: «Что будет, если я испорчу чужую игрушку?», «Почему жадничать – это плохо!», «Что значит быть экономным?»,  «Полезные экономические навыки и привычки в быту»;</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Чтение художественной литературы: Н. Носов «Заплатка», К. Чуковский «Федорино горе», В. Маяковский «Что такое хорошо и что такое – плохо?»;</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Занятие «Мы – бережливые».</a:t>
            </a:r>
            <a:endParaRPr lang="ru-RU" sz="1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dirty="0">
                <a:latin typeface="Times New Roman" panose="02020603050405020304" pitchFamily="18" charset="0"/>
              </a:rPr>
              <a:t> </a:t>
            </a:r>
            <a:endParaRPr lang="ru-RU" dirty="0">
              <a:effectLst/>
            </a:endParaRPr>
          </a:p>
        </p:txBody>
      </p:sp>
      <p:sp>
        <p:nvSpPr>
          <p:cNvPr id="4" name="Прямоугольник 3"/>
          <p:cNvSpPr/>
          <p:nvPr/>
        </p:nvSpPr>
        <p:spPr>
          <a:xfrm>
            <a:off x="1547664" y="332656"/>
            <a:ext cx="5544616" cy="923330"/>
          </a:xfrm>
          <a:prstGeom prst="rect">
            <a:avLst/>
          </a:prstGeom>
        </p:spPr>
        <p:txBody>
          <a:bodyPr wrap="square">
            <a:spAutoFit/>
          </a:bodyPr>
          <a:lstStyle/>
          <a:p>
            <a:pPr algn="ctr"/>
            <a:r>
              <a:rPr lang="ru-RU" b="1" dirty="0">
                <a:solidFill>
                  <a:srgbClr val="C00000"/>
                </a:solidFill>
                <a:latin typeface="Times New Roman" panose="02020603050405020304" pitchFamily="18" charset="0"/>
              </a:rPr>
              <a:t>4. ПОЛЕЗНЫЕ ЭКОНОМИЧЕСКИЕ НАВЫКИ </a:t>
            </a:r>
            <a:endParaRPr lang="ru-RU" dirty="0">
              <a:solidFill>
                <a:srgbClr val="C00000"/>
              </a:solidFill>
            </a:endParaRPr>
          </a:p>
          <a:p>
            <a:pPr algn="ctr"/>
            <a:r>
              <a:rPr lang="ru-RU" b="1" dirty="0">
                <a:solidFill>
                  <a:srgbClr val="C00000"/>
                </a:solidFill>
                <a:latin typeface="Times New Roman" panose="02020603050405020304" pitchFamily="18" charset="0"/>
              </a:rPr>
              <a:t>И ПРИВЫЧКИ В БЫТУ.</a:t>
            </a:r>
            <a:endParaRPr lang="ru-RU" dirty="0">
              <a:solidFill>
                <a:srgbClr val="C00000"/>
              </a:solidFill>
            </a:endParaRPr>
          </a:p>
          <a:p>
            <a:r>
              <a:rPr lang="ru-RU" dirty="0">
                <a:latin typeface="Times New Roman" panose="02020603050405020304" pitchFamily="18" charset="0"/>
              </a:rPr>
              <a:t> </a:t>
            </a:r>
            <a:endParaRPr lang="ru-RU" dirty="0">
              <a:effectLst/>
            </a:endParaRPr>
          </a:p>
        </p:txBody>
      </p:sp>
      <p:pic>
        <p:nvPicPr>
          <p:cNvPr id="1026" name="Picture 2" descr="Заплатка (с иллюстрациями  Е. Васильева) - img_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655">
            <a:off x="899593" y="4365104"/>
            <a:ext cx="1800246" cy="2255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zon-st.cdn.ngenix.net/multimedia/10059470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51787">
            <a:off x="6920667" y="3486558"/>
            <a:ext cx="1700567" cy="2208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oysforchild.ru/image/adonis/21skazk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0048" y="476672"/>
            <a:ext cx="1597128" cy="209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86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aam.ru/upload/blogs/detsad-27891-1488904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71721">
            <a:off x="501839" y="2441074"/>
            <a:ext cx="3021062" cy="226467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6903">
            <a:off x="3961675" y="1183500"/>
            <a:ext cx="4835917" cy="3482889"/>
          </a:xfrm>
          <a:prstGeom prst="rect">
            <a:avLst/>
          </a:prstGeom>
        </p:spPr>
      </p:pic>
      <p:sp>
        <p:nvSpPr>
          <p:cNvPr id="4" name="Облако 3"/>
          <p:cNvSpPr/>
          <p:nvPr/>
        </p:nvSpPr>
        <p:spPr>
          <a:xfrm rot="20837941">
            <a:off x="509815" y="483142"/>
            <a:ext cx="3440980" cy="961390"/>
          </a:xfrm>
          <a:prstGeom prst="cloud">
            <a:avLst/>
          </a:prstGeom>
          <a:solidFill>
            <a:srgbClr val="FFFF00"/>
          </a:solidFill>
          <a:ln w="12700" cap="flat" cmpd="sng" algn="ctr">
            <a:solidFill>
              <a:schemeClr val="tx1">
                <a:lumMod val="95000"/>
                <a:lumOff val="5000"/>
              </a:schemeClr>
            </a:solidFill>
            <a:prstDash val="solid"/>
            <a:miter lim="800000"/>
          </a:ln>
          <a:effectLst/>
        </p:spPr>
        <p:style>
          <a:lnRef idx="0">
            <a:scrgbClr r="0" g="0" b="0"/>
          </a:lnRef>
          <a:fillRef idx="1001">
            <a:schemeClr val="lt2"/>
          </a:fillRef>
          <a:effectRef idx="0">
            <a:scrgbClr r="0" g="0" b="0"/>
          </a:effectRef>
          <a:fontRef idx="major"/>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ru-RU" sz="1200" b="1">
                <a:solidFill>
                  <a:srgbClr val="C00000"/>
                </a:solidFill>
                <a:effectLst/>
                <a:latin typeface="Times New Roman" panose="02020603050405020304" pitchFamily="18" charset="0"/>
                <a:ea typeface="Times New Roman" panose="02020603050405020304" pitchFamily="18" charset="0"/>
              </a:rPr>
              <a:t>РИСОВАНИЕ НА ТЕМУ «МОЯ КОПИЛКА»</a:t>
            </a:r>
            <a:endParaRPr lang="ru-RU"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107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5"/>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43608" y="1628800"/>
            <a:ext cx="6696744" cy="47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2411760" y="188640"/>
            <a:ext cx="4572000" cy="1200329"/>
          </a:xfrm>
          <a:prstGeom prst="rect">
            <a:avLst/>
          </a:prstGeom>
        </p:spPr>
        <p:txBody>
          <a:bodyPr>
            <a:spAutoFit/>
          </a:bodyPr>
          <a:lstStyle/>
          <a:p>
            <a:pPr marL="80963" algn="ctr"/>
            <a:r>
              <a:rPr lang="ru-RU" altLang="ru-RU" b="1" i="1" dirty="0">
                <a:solidFill>
                  <a:srgbClr val="7030A0"/>
                </a:solidFill>
                <a:latin typeface="Times New Roman" panose="02020603050405020304" pitchFamily="18" charset="0"/>
                <a:cs typeface="Times New Roman" panose="02020603050405020304" pitchFamily="18" charset="0"/>
              </a:rPr>
              <a:t>ОЦЕНКА СФОРМИРОВАННОСТИ ФИНАНСОВОЙ ГРАМОТНОСТИ ДЕТЕЙ </a:t>
            </a:r>
          </a:p>
          <a:p>
            <a:pPr marL="80963" algn="ctr"/>
            <a:r>
              <a:rPr lang="ru-RU" altLang="ru-RU" b="1" i="1" dirty="0">
                <a:solidFill>
                  <a:srgbClr val="7030A0"/>
                </a:solidFill>
                <a:latin typeface="Times New Roman" panose="02020603050405020304" pitchFamily="18" charset="0"/>
                <a:cs typeface="Times New Roman" panose="02020603050405020304" pitchFamily="18" charset="0"/>
              </a:rPr>
              <a:t>В </a:t>
            </a:r>
            <a:r>
              <a:rPr lang="ru-RU" altLang="ru-RU" b="1" i="1" dirty="0" smtClean="0">
                <a:solidFill>
                  <a:srgbClr val="7030A0"/>
                </a:solidFill>
                <a:latin typeface="Times New Roman" panose="02020603050405020304" pitchFamily="18" charset="0"/>
                <a:cs typeface="Times New Roman" panose="02020603050405020304" pitchFamily="18" charset="0"/>
              </a:rPr>
              <a:t>ЗАВЕРШЕНИИ РЕАЛИЗАЦИИ </a:t>
            </a:r>
            <a:r>
              <a:rPr lang="ru-RU" altLang="ru-RU" b="1" i="1" dirty="0">
                <a:solidFill>
                  <a:srgbClr val="7030A0"/>
                </a:solidFill>
                <a:latin typeface="Times New Roman" panose="02020603050405020304" pitchFamily="18" charset="0"/>
                <a:cs typeface="Times New Roman" panose="02020603050405020304" pitchFamily="18" charset="0"/>
              </a:rPr>
              <a:t>ПРОЕКТА</a:t>
            </a:r>
          </a:p>
        </p:txBody>
      </p:sp>
    </p:spTree>
    <p:extLst>
      <p:ext uri="{BB962C8B-B14F-4D97-AF65-F5344CB8AC3E}">
        <p14:creationId xmlns:p14="http://schemas.microsoft.com/office/powerpoint/2010/main" val="3481563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лако 3"/>
          <p:cNvSpPr/>
          <p:nvPr/>
        </p:nvSpPr>
        <p:spPr>
          <a:xfrm>
            <a:off x="1907704" y="137245"/>
            <a:ext cx="3312368" cy="961390"/>
          </a:xfrm>
          <a:prstGeom prst="cloud">
            <a:avLst/>
          </a:prstGeom>
          <a:solidFill>
            <a:srgbClr val="FFFF00"/>
          </a:solidFill>
          <a:ln w="12700" cap="flat" cmpd="sng" algn="ctr">
            <a:solidFill>
              <a:schemeClr val="tx1">
                <a:lumMod val="95000"/>
                <a:lumOff val="5000"/>
              </a:schemeClr>
            </a:solidFill>
            <a:prstDash val="solid"/>
            <a:miter lim="800000"/>
          </a:ln>
          <a:effectLst/>
        </p:spPr>
        <p:style>
          <a:lnRef idx="0">
            <a:scrgbClr r="0" g="0" b="0"/>
          </a:lnRef>
          <a:fillRef idx="1001">
            <a:schemeClr val="lt2"/>
          </a:fillRef>
          <a:effectRef idx="0">
            <a:scrgbClr r="0" g="0" b="0"/>
          </a:effectRef>
          <a:fontRef idx="major"/>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ru-RU" sz="1200" b="1">
                <a:solidFill>
                  <a:srgbClr val="C00000"/>
                </a:solidFill>
                <a:effectLst/>
                <a:latin typeface="Times New Roman" panose="02020603050405020304" pitchFamily="18" charset="0"/>
                <a:ea typeface="Times New Roman" panose="02020603050405020304" pitchFamily="18" charset="0"/>
              </a:rPr>
              <a:t>КРАТКИЙ ЭКОНОМИЧЕСКИЙ СЛОВАРИК</a:t>
            </a:r>
            <a:endParaRPr lang="ru-RU" sz="1200">
              <a:effectLst/>
              <a:latin typeface="Times New Roman" panose="02020603050405020304" pitchFamily="18" charset="0"/>
              <a:ea typeface="Times New Roman" panose="02020603050405020304" pitchFamily="18" charset="0"/>
            </a:endParaRPr>
          </a:p>
        </p:txBody>
      </p:sp>
      <p:sp>
        <p:nvSpPr>
          <p:cNvPr id="5" name="Облако 4"/>
          <p:cNvSpPr/>
          <p:nvPr/>
        </p:nvSpPr>
        <p:spPr>
          <a:xfrm rot="1717270">
            <a:off x="5106451" y="318046"/>
            <a:ext cx="4320479" cy="3032929"/>
          </a:xfrm>
          <a:prstGeom prst="cloud">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АВАНС </a:t>
            </a:r>
            <a:r>
              <a:rPr lang="ru-RU" sz="1300" dirty="0">
                <a:solidFill>
                  <a:srgbClr val="7030A0"/>
                </a:solidFill>
                <a:effectLst/>
                <a:latin typeface="Times New Roman" panose="02020603050405020304" pitchFamily="18" charset="0"/>
                <a:ea typeface="Times New Roman" panose="02020603050405020304" pitchFamily="18" charset="0"/>
              </a:rPr>
              <a:t>— ДЕНЬГИ (ЧАСТЬ ЗАРАБОТНОЙ ПЛАТЫ), КОТОРЫЕ ВЫПЛАЧИВАЮТ ДО ОКОНЧАНИЯ ВСЕЙ РАБОТЫ.</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БАНК</a:t>
            </a:r>
            <a:r>
              <a:rPr lang="ru-RU" sz="1300" dirty="0">
                <a:solidFill>
                  <a:srgbClr val="C00000"/>
                </a:solidFill>
                <a:effectLst/>
                <a:latin typeface="Times New Roman" panose="02020603050405020304" pitchFamily="18" charset="0"/>
                <a:ea typeface="Times New Roman" panose="02020603050405020304" pitchFamily="18" charset="0"/>
              </a:rPr>
              <a:t> </a:t>
            </a:r>
            <a:r>
              <a:rPr lang="ru-RU" sz="1300" dirty="0">
                <a:solidFill>
                  <a:srgbClr val="7030A0"/>
                </a:solidFill>
                <a:effectLst/>
                <a:latin typeface="Times New Roman" panose="02020603050405020304" pitchFamily="18" charset="0"/>
                <a:ea typeface="Times New Roman" panose="02020603050405020304" pitchFamily="18" charset="0"/>
              </a:rPr>
              <a:t>— ОРГАНИЗАЦИЯ, КОТОРАЯ ИМЕЕТ ПРАВО ПРИНИМАТЬ ДЕНЬГИ НА ХРАНЕНИЕ И ДАВАТЬ ИХ В ДОЛГ.</a:t>
            </a:r>
            <a:endParaRPr lang="ru-RU" sz="12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6" name="Облако 5"/>
          <p:cNvSpPr/>
          <p:nvPr/>
        </p:nvSpPr>
        <p:spPr>
          <a:xfrm rot="19998881">
            <a:off x="729693" y="1382034"/>
            <a:ext cx="5323249" cy="5636856"/>
          </a:xfrm>
          <a:prstGeom prst="cloud">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БАНКИР </a:t>
            </a:r>
            <a:r>
              <a:rPr lang="ru-RU" sz="1300" dirty="0">
                <a:solidFill>
                  <a:srgbClr val="000000"/>
                </a:solidFill>
                <a:effectLst/>
                <a:latin typeface="Times New Roman" panose="02020603050405020304" pitchFamily="18" charset="0"/>
                <a:ea typeface="Times New Roman" panose="02020603050405020304" pitchFamily="18" charset="0"/>
              </a:rPr>
              <a:t>— </a:t>
            </a:r>
            <a:r>
              <a:rPr lang="ru-RU" sz="1300" dirty="0">
                <a:solidFill>
                  <a:srgbClr val="7030A0"/>
                </a:solidFill>
                <a:effectLst/>
                <a:latin typeface="Times New Roman" panose="02020603050405020304" pitchFamily="18" charset="0"/>
                <a:ea typeface="Times New Roman" panose="02020603050405020304" pitchFamily="18" charset="0"/>
              </a:rPr>
              <a:t>УПРАВЛЯЮЩИЙ ИЛИ ВЛАДЕЛЕЦ БАНКА.</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БЕДНЫЕ</a:t>
            </a:r>
            <a:r>
              <a:rPr lang="ru-RU" sz="1300" dirty="0">
                <a:solidFill>
                  <a:srgbClr val="C00000"/>
                </a:solidFill>
                <a:effectLst/>
                <a:latin typeface="Times New Roman" panose="02020603050405020304" pitchFamily="18" charset="0"/>
                <a:ea typeface="Times New Roman" panose="02020603050405020304" pitchFamily="18" charset="0"/>
              </a:rPr>
              <a:t> </a:t>
            </a:r>
            <a:r>
              <a:rPr lang="ru-RU" sz="1300" dirty="0">
                <a:solidFill>
                  <a:srgbClr val="7030A0"/>
                </a:solidFill>
                <a:effectLst/>
                <a:latin typeface="Times New Roman" panose="02020603050405020304" pitchFamily="18" charset="0"/>
                <a:ea typeface="Times New Roman" panose="02020603050405020304" pitchFamily="18" charset="0"/>
              </a:rPr>
              <a:t>— ЛЮДИ, КОТОРЫЕ ИМЕЮТ ОЧЕНЬ НИЗКИЕ ДОХОДЫ И ПОЭТОМУ НЕ МОГУТ УДОВЛЕТВОРИТЬ НЕОБХОДИМЫЕ ПОТРЕБНОСТИ, И У КОТОРЫХ НЕТ НАКОПЛЕНИЙ.</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БЕЗРАБОТНЫЙ</a:t>
            </a:r>
            <a:r>
              <a:rPr lang="ru-RU" sz="1300" b="1" dirty="0">
                <a:solidFill>
                  <a:srgbClr val="7030A0"/>
                </a:solidFill>
                <a:effectLst/>
                <a:latin typeface="Times New Roman" panose="02020603050405020304" pitchFamily="18" charset="0"/>
                <a:ea typeface="Times New Roman" panose="02020603050405020304" pitchFamily="18" charset="0"/>
              </a:rPr>
              <a:t> </a:t>
            </a:r>
            <a:r>
              <a:rPr lang="ru-RU" sz="1300" dirty="0">
                <a:solidFill>
                  <a:srgbClr val="7030A0"/>
                </a:solidFill>
                <a:effectLst/>
                <a:latin typeface="Times New Roman" panose="02020603050405020304" pitchFamily="18" charset="0"/>
                <a:ea typeface="Times New Roman" panose="02020603050405020304" pitchFamily="18" charset="0"/>
              </a:rPr>
              <a:t>— ЧЕЛОВЕК, КОТОРЫЙ НЕ РАБОТАЕТ ИЛИ ПОТЕРЯЛ РАБОТУ.</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БЕРЕЖЛИВЫЙ </a:t>
            </a:r>
            <a:r>
              <a:rPr lang="ru-RU" sz="1300" dirty="0">
                <a:solidFill>
                  <a:srgbClr val="7030A0"/>
                </a:solidFill>
                <a:effectLst/>
                <a:latin typeface="Times New Roman" panose="02020603050405020304" pitchFamily="18" charset="0"/>
                <a:ea typeface="Times New Roman" panose="02020603050405020304" pitchFamily="18" charset="0"/>
              </a:rPr>
              <a:t>— ЧЕЛОВЕК, КОТОРЫЙ БЕРЕЖНО ОТНОСИТСЯ КО ВСЕМУ, ЧТО ЕГО ОКРУЖАЕТ.</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БОГАТЫЕ </a:t>
            </a:r>
            <a:r>
              <a:rPr lang="ru-RU" sz="1300" dirty="0">
                <a:solidFill>
                  <a:srgbClr val="7030A0"/>
                </a:solidFill>
                <a:effectLst/>
                <a:latin typeface="Times New Roman" panose="02020603050405020304" pitchFamily="18" charset="0"/>
                <a:ea typeface="Times New Roman" panose="02020603050405020304" pitchFamily="18" charset="0"/>
              </a:rPr>
              <a:t>— ЛЮДИ, У КОТОРЫХ БОЛЬШИЕ ДОХОДЫ И ЕСТЬ НАКОПЛЕНИЯ.</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ВАЛЮТА </a:t>
            </a:r>
            <a:r>
              <a:rPr lang="ru-RU" sz="1300" dirty="0">
                <a:solidFill>
                  <a:srgbClr val="7030A0"/>
                </a:solidFill>
                <a:effectLst/>
                <a:latin typeface="Times New Roman" panose="02020603050405020304" pitchFamily="18" charset="0"/>
                <a:ea typeface="Times New Roman" panose="02020603050405020304" pitchFamily="18" charset="0"/>
              </a:rPr>
              <a:t>— ДЕНЬГИ ДРУГИХ СТРАН.</a:t>
            </a:r>
            <a:endParaRPr lang="ru-RU" sz="1200" dirty="0">
              <a:effectLst/>
              <a:latin typeface="Times New Roman" panose="02020603050405020304" pitchFamily="18" charset="0"/>
              <a:ea typeface="Times New Roman" panose="02020603050405020304" pitchFamily="18" charset="0"/>
            </a:endParaRPr>
          </a:p>
          <a:p>
            <a:pPr algn="ctr">
              <a:spcBef>
                <a:spcPts val="900"/>
              </a:spcBef>
              <a:spcAft>
                <a:spcPts val="0"/>
              </a:spcAft>
            </a:pPr>
            <a:r>
              <a:rPr lang="ru-RU" sz="1300" dirty="0">
                <a:solidFill>
                  <a:srgbClr val="7030A0"/>
                </a:solidFill>
                <a:effectLst/>
                <a:latin typeface="Times New Roman" panose="02020603050405020304" pitchFamily="18" charset="0"/>
                <a:ea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7" name="Облако 6"/>
          <p:cNvSpPr/>
          <p:nvPr/>
        </p:nvSpPr>
        <p:spPr>
          <a:xfrm rot="1869957">
            <a:off x="4909570" y="3431621"/>
            <a:ext cx="4714240" cy="3574415"/>
          </a:xfrm>
          <a:prstGeom prst="cloud">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ДЕНЕЖНАЯ КУПЮРА</a:t>
            </a:r>
            <a:r>
              <a:rPr lang="ru-RU" sz="1300" dirty="0">
                <a:solidFill>
                  <a:srgbClr val="C00000"/>
                </a:solidFill>
                <a:effectLst/>
                <a:latin typeface="Times New Roman" panose="02020603050405020304" pitchFamily="18" charset="0"/>
                <a:ea typeface="Times New Roman" panose="02020603050405020304" pitchFamily="18" charset="0"/>
              </a:rPr>
              <a:t> </a:t>
            </a:r>
            <a:r>
              <a:rPr lang="ru-RU" sz="1300" dirty="0">
                <a:solidFill>
                  <a:srgbClr val="7030A0"/>
                </a:solidFill>
                <a:effectLst/>
                <a:latin typeface="Times New Roman" panose="02020603050405020304" pitchFamily="18" charset="0"/>
                <a:ea typeface="Times New Roman" panose="02020603050405020304" pitchFamily="18" charset="0"/>
              </a:rPr>
              <a:t>— БУМАЖНЫЕ ДЕНЬГИ С ОБОЗНАЧЕННОЙ НА НИХ СТОИМОСТЬЮ.</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ДЕНЬГИ </a:t>
            </a:r>
            <a:r>
              <a:rPr lang="ru-RU" sz="1300" dirty="0">
                <a:solidFill>
                  <a:srgbClr val="7030A0"/>
                </a:solidFill>
                <a:effectLst/>
                <a:latin typeface="Times New Roman" panose="02020603050405020304" pitchFamily="18" charset="0"/>
                <a:ea typeface="Times New Roman" panose="02020603050405020304" pitchFamily="18" charset="0"/>
              </a:rPr>
              <a:t>— ЭТО БУМАЖНЫЕ ИЛИ МЕТАЛЛИЧЕСКИЕ ЗНАКИ КАК СРЕДСТВО ПОКУПКИ ТОВАРОВ ИЛИ ОПЛАТЫ УСЛУГ.</a:t>
            </a:r>
            <a:endParaRPr lang="ru-RU" sz="1200" dirty="0">
              <a:effectLst/>
              <a:latin typeface="Times New Roman" panose="02020603050405020304" pitchFamily="18" charset="0"/>
              <a:ea typeface="Times New Roman" panose="02020603050405020304" pitchFamily="18" charset="0"/>
            </a:endParaRPr>
          </a:p>
          <a:p>
            <a:pPr algn="l">
              <a:spcBef>
                <a:spcPts val="900"/>
              </a:spcBef>
              <a:spcAft>
                <a:spcPts val="0"/>
              </a:spcAft>
            </a:pPr>
            <a:r>
              <a:rPr lang="ru-RU" sz="1300" b="1" dirty="0">
                <a:solidFill>
                  <a:srgbClr val="C00000"/>
                </a:solidFill>
                <a:effectLst/>
                <a:latin typeface="Times New Roman" panose="02020603050405020304" pitchFamily="18" charset="0"/>
                <a:ea typeface="Times New Roman" panose="02020603050405020304" pitchFamily="18" charset="0"/>
              </a:rPr>
              <a:t>ДЕШЕВЫЙ</a:t>
            </a:r>
            <a:r>
              <a:rPr lang="ru-RU" sz="1300" dirty="0">
                <a:solidFill>
                  <a:srgbClr val="7030A0"/>
                </a:solidFill>
                <a:effectLst/>
                <a:latin typeface="Times New Roman" panose="02020603050405020304" pitchFamily="18" charset="0"/>
                <a:ea typeface="Times New Roman" panose="02020603050405020304" pitchFamily="18" charset="0"/>
              </a:rPr>
              <a:t> — ИМЕЮЩИЙ НИЗКУЮ ЦЕНУ, НЕДОРОГОЙ.</a:t>
            </a:r>
            <a:endParaRPr lang="ru-RU" sz="120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8559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60648"/>
            <a:ext cx="8568952" cy="6097310"/>
          </a:xfrm>
        </p:spPr>
        <p:txBody>
          <a:bodyPr>
            <a:normAutofit/>
          </a:bodyPr>
          <a:lstStyle/>
          <a:p>
            <a:r>
              <a:rPr lang="ru-RU" sz="2400" b="1" i="1" dirty="0">
                <a:solidFill>
                  <a:srgbClr val="002060"/>
                </a:solidFill>
                <a:latin typeface="Times New Roman" panose="02020603050405020304" pitchFamily="18" charset="0"/>
                <a:cs typeface="Times New Roman" panose="02020603050405020304" pitchFamily="18" charset="0"/>
              </a:rPr>
              <a:t>Постановка проблемы</a:t>
            </a:r>
            <a:endParaRPr lang="ru-RU" sz="2400" dirty="0">
              <a:solidFill>
                <a:srgbClr val="002060"/>
              </a:solidFill>
              <a:latin typeface="Times New Roman" panose="02020603050405020304" pitchFamily="18" charset="0"/>
              <a:cs typeface="Times New Roman" panose="02020603050405020304" pitchFamily="18" charset="0"/>
            </a:endParaRPr>
          </a:p>
          <a:p>
            <a:r>
              <a:rPr lang="ru-RU" sz="2400" dirty="0">
                <a:solidFill>
                  <a:srgbClr val="002060"/>
                </a:solidFill>
                <a:latin typeface="Times New Roman" panose="02020603050405020304" pitchFamily="18" charset="0"/>
                <a:cs typeface="Times New Roman" panose="02020603050405020304" pitchFamily="18" charset="0"/>
              </a:rPr>
              <a:t>Помочь детям дошкольного возраста сформировать представления об первичных экономических понятиях: экономика, потребности, нормы жизни, деньги, товар, цена в соответствии с их возрастными особенностями</a:t>
            </a:r>
            <a:r>
              <a:rPr lang="ru-RU" sz="2400" dirty="0" smtClean="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a:p>
            <a:r>
              <a:rPr lang="ru-RU" sz="2400" b="1" i="1" dirty="0">
                <a:solidFill>
                  <a:srgbClr val="002060"/>
                </a:solidFill>
                <a:latin typeface="Times New Roman" panose="02020603050405020304" pitchFamily="18" charset="0"/>
                <a:cs typeface="Times New Roman" panose="02020603050405020304" pitchFamily="18" charset="0"/>
              </a:rPr>
              <a:t>Виды детской </a:t>
            </a:r>
            <a:r>
              <a:rPr lang="ru-RU" sz="2400" b="1" i="1" dirty="0" smtClean="0">
                <a:solidFill>
                  <a:srgbClr val="002060"/>
                </a:solidFill>
                <a:latin typeface="Times New Roman" panose="02020603050405020304" pitchFamily="18" charset="0"/>
                <a:cs typeface="Times New Roman" panose="02020603050405020304" pitchFamily="18" charset="0"/>
              </a:rPr>
              <a:t>деятельности:</a:t>
            </a:r>
            <a:endParaRPr lang="ru-RU" sz="2400" dirty="0">
              <a:solidFill>
                <a:srgbClr val="002060"/>
              </a:solidFill>
              <a:latin typeface="Times New Roman" panose="02020603050405020304" pitchFamily="18" charset="0"/>
              <a:cs typeface="Times New Roman" panose="02020603050405020304" pitchFamily="18" charset="0"/>
            </a:endParaRP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    Игровая</a:t>
            </a:r>
            <a:r>
              <a:rPr lang="ru-RU" sz="2400" dirty="0">
                <a:solidFill>
                  <a:srgbClr val="002060"/>
                </a:solidFill>
                <a:latin typeface="Times New Roman" panose="02020603050405020304" pitchFamily="18" charset="0"/>
                <a:cs typeface="Times New Roman" panose="02020603050405020304" pitchFamily="18" charset="0"/>
              </a:rPr>
              <a:t>, познавательно-исследовательская, </a:t>
            </a:r>
            <a:r>
              <a:rPr lang="ru-RU" sz="2400" dirty="0" smtClean="0">
                <a:solidFill>
                  <a:srgbClr val="002060"/>
                </a:solidFill>
                <a:latin typeface="Times New Roman" panose="02020603050405020304" pitchFamily="18" charset="0"/>
                <a:cs typeface="Times New Roman" panose="02020603050405020304" pitchFamily="18" charset="0"/>
              </a:rPr>
              <a:t>    коммуникативная</a:t>
            </a:r>
            <a:r>
              <a:rPr lang="ru-RU" sz="2400" dirty="0">
                <a:solidFill>
                  <a:srgbClr val="002060"/>
                </a:solidFill>
                <a:latin typeface="Times New Roman" panose="02020603050405020304" pitchFamily="18" charset="0"/>
                <a:cs typeface="Times New Roman" panose="02020603050405020304" pitchFamily="18" charset="0"/>
              </a:rPr>
              <a:t>, музыкально-художественная, игровая, восприятие художественной литературы, трудовая, двигательная, продуктивная</a:t>
            </a:r>
            <a:r>
              <a:rPr lang="ru-RU" sz="2400" dirty="0" smtClean="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a:p>
            <a:r>
              <a:rPr lang="ru-RU" sz="2400" b="1" i="1" dirty="0">
                <a:solidFill>
                  <a:srgbClr val="002060"/>
                </a:solidFill>
                <a:latin typeface="Times New Roman" panose="02020603050405020304" pitchFamily="18" charset="0"/>
                <a:cs typeface="Times New Roman" panose="02020603050405020304" pitchFamily="18" charset="0"/>
              </a:rPr>
              <a:t>Тип проекта:</a:t>
            </a:r>
            <a:r>
              <a:rPr lang="ru-RU" sz="2400" b="1"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долгосрочный - сентябрь-апрель 2019-2020 учебный год</a:t>
            </a:r>
            <a:r>
              <a:rPr lang="ru-RU" sz="2400" dirty="0" smtClean="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a:p>
            <a:r>
              <a:rPr lang="ru-RU" sz="2400" b="1" i="1" dirty="0">
                <a:solidFill>
                  <a:srgbClr val="002060"/>
                </a:solidFill>
                <a:latin typeface="Times New Roman" panose="02020603050405020304" pitchFamily="18" charset="0"/>
                <a:cs typeface="Times New Roman" panose="02020603050405020304" pitchFamily="18" charset="0"/>
              </a:rPr>
              <a:t>Вид проекта:</a:t>
            </a:r>
            <a:r>
              <a:rPr lang="ru-RU" sz="2400" dirty="0">
                <a:solidFill>
                  <a:srgbClr val="002060"/>
                </a:solidFill>
                <a:latin typeface="Times New Roman" panose="02020603050405020304" pitchFamily="18" charset="0"/>
                <a:cs typeface="Times New Roman" panose="02020603050405020304" pitchFamily="18" charset="0"/>
              </a:rPr>
              <a:t> информационно-познавательный, </a:t>
            </a:r>
            <a:r>
              <a:rPr lang="ru-RU" sz="2400" dirty="0" smtClean="0">
                <a:solidFill>
                  <a:srgbClr val="002060"/>
                </a:solidFill>
                <a:latin typeface="Times New Roman" panose="02020603050405020304" pitchFamily="18" charset="0"/>
                <a:cs typeface="Times New Roman" panose="02020603050405020304" pitchFamily="18" charset="0"/>
              </a:rPr>
              <a:t>игровой</a:t>
            </a:r>
            <a:endParaRPr lang="ru-RU" sz="2400" dirty="0">
              <a:solidFill>
                <a:srgbClr val="002060"/>
              </a:solidFill>
              <a:latin typeface="Times New Roman" panose="02020603050405020304" pitchFamily="18" charset="0"/>
              <a:cs typeface="Times New Roman" panose="02020603050405020304" pitchFamily="18" charset="0"/>
            </a:endParaRPr>
          </a:p>
          <a:p>
            <a:pPr>
              <a:buNone/>
            </a:pP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лако 1"/>
          <p:cNvSpPr/>
          <p:nvPr/>
        </p:nvSpPr>
        <p:spPr>
          <a:xfrm>
            <a:off x="107504" y="-63388"/>
            <a:ext cx="9145016" cy="1116124"/>
          </a:xfrm>
          <a:prstGeom prst="cloud">
            <a:avLst/>
          </a:prstGeom>
          <a:solidFill>
            <a:srgbClr val="FFFF99"/>
          </a:solidFill>
          <a:ln w="12700" cap="flat" cmpd="sng" algn="ctr">
            <a:solidFill>
              <a:schemeClr val="tx1">
                <a:lumMod val="95000"/>
                <a:lumOff val="5000"/>
              </a:schemeClr>
            </a:solidFill>
            <a:prstDash val="solid"/>
            <a:miter lim="800000"/>
          </a:ln>
          <a:effectLst/>
        </p:spPr>
        <p:style>
          <a:lnRef idx="0">
            <a:scrgbClr r="0" g="0" b="0"/>
          </a:lnRef>
          <a:fillRef idx="1001">
            <a:schemeClr val="lt2"/>
          </a:fillRef>
          <a:effectRef idx="0">
            <a:scrgbClr r="0" g="0" b="0"/>
          </a:effectRef>
          <a:fontRef idx="major"/>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1600" b="1" spc="-35" dirty="0" smtClean="0">
                <a:solidFill>
                  <a:srgbClr val="7030A0"/>
                </a:solidFill>
                <a:effectLst/>
                <a:latin typeface="Times New Roman" panose="02020603050405020304" pitchFamily="18" charset="0"/>
                <a:ea typeface="Times New Roman" panose="02020603050405020304" pitchFamily="18" charset="0"/>
              </a:rPr>
              <a:t>ЗАГАДКИ  И ПОСЛОВИЦЫ НА ЭКОНОМИЧЕСКУЮ ТЕМУ</a:t>
            </a:r>
            <a:endParaRPr lang="ru-RU" sz="1600" dirty="0">
              <a:effectLst/>
              <a:latin typeface="Times New Roman" panose="02020603050405020304" pitchFamily="18" charset="0"/>
              <a:ea typeface="Times New Roman" panose="02020603050405020304" pitchFamily="18" charset="0"/>
            </a:endParaRPr>
          </a:p>
        </p:txBody>
      </p:sp>
      <p:sp>
        <p:nvSpPr>
          <p:cNvPr id="3" name="Облако 2"/>
          <p:cNvSpPr/>
          <p:nvPr/>
        </p:nvSpPr>
        <p:spPr>
          <a:xfrm rot="20893132">
            <a:off x="196460" y="1471488"/>
            <a:ext cx="4346734" cy="2372911"/>
          </a:xfrm>
          <a:prstGeom prst="cloud">
            <a:avLst/>
          </a:prstGeom>
          <a:solidFill>
            <a:schemeClr val="accent5">
              <a:lumMod val="20000"/>
              <a:lumOff val="80000"/>
            </a:schemeClr>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Коль трудился целый год</a:t>
            </a:r>
            <a:b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Будет кругленький … </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(ДОХОД)</a:t>
            </a:r>
            <a:endPar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Люди </a:t>
            </a:r>
            <a: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ходят на базар.</a:t>
            </a:r>
            <a:b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Там дешевле весь </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…(ТОВАР)</a:t>
            </a:r>
            <a:endPar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И </a:t>
            </a:r>
            <a: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врачу и акробату</a:t>
            </a:r>
            <a:b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Выдают за труд </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(ЗАРПЛАТУ)</a:t>
            </a:r>
            <a:endPar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Облако 3"/>
          <p:cNvSpPr/>
          <p:nvPr/>
        </p:nvSpPr>
        <p:spPr>
          <a:xfrm rot="1644103">
            <a:off x="3340699" y="1583006"/>
            <a:ext cx="5760640" cy="2624945"/>
          </a:xfrm>
          <a:prstGeom prst="cloud">
            <a:avLst/>
          </a:prstGeom>
          <a:solidFill>
            <a:schemeClr val="accent2">
              <a:lumMod val="20000"/>
              <a:lumOff val="80000"/>
            </a:schemeClr>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Очень вкусная витрина</a:t>
            </a:r>
            <a:b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У овощного … </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(МАГАЗИНА)</a:t>
            </a:r>
            <a:endPar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Он </a:t>
            </a: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финансовый факир,</a:t>
            </a:r>
            <a:b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В банк к себе вас </a:t>
            </a:r>
            <a:r>
              <a:rPr lang="ru-RU" sz="1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ждёт….(</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БАНКИР) </a:t>
            </a:r>
            <a:endPar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Будут целыми, как в танке,</a:t>
            </a:r>
            <a:b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Сбереженья ваши в … </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(БАНКЕ)</a:t>
            </a:r>
            <a:endPar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Дела </a:t>
            </a: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у нас пойдут на лад:</a:t>
            </a:r>
            <a:b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Мы в лучший банк внесли свой … </a:t>
            </a:r>
            <a:r>
              <a:rPr lang="ru-RU" sz="1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(ВКЛАД)</a:t>
            </a:r>
            <a:endPar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ru-RU" sz="1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Облако 6"/>
          <p:cNvSpPr/>
          <p:nvPr/>
        </p:nvSpPr>
        <p:spPr>
          <a:xfrm>
            <a:off x="1211810" y="4004584"/>
            <a:ext cx="5208214" cy="2389341"/>
          </a:xfrm>
          <a:prstGeom prst="cloud">
            <a:avLst/>
          </a:prstGeom>
          <a:solidFill>
            <a:srgbClr val="99CC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Bef>
                <a:spcPts val="1500"/>
              </a:spcBef>
              <a:spcAft>
                <a:spcPts val="750"/>
              </a:spcAft>
            </a:pPr>
            <a:r>
              <a:rPr lang="ru-RU" sz="1200" b="1" kern="1200" spc="-35"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ПОСЛОВИЦЫ О ТРУДЕ</a:t>
            </a:r>
            <a:endParaRPr lang="ru-RU" sz="1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Труд человека кормит, а лень портит.</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Дерево сильно корнями, а человек трудами.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Землю солнце красит, а человека труд.</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Кто не работает тот не ест.</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Делу время потехе час.</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Скучен день до вечера, когда делать нечего.</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Дело мастера боится.</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Заря деньгу даёт.</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200"/>
              </a:lnSpc>
              <a:spcAft>
                <a:spcPts val="0"/>
              </a:spcAft>
              <a:buFont typeface="Arial" panose="020B0604020202020204" pitchFamily="34" charset="0"/>
              <a:buChar char="•"/>
              <a:tabLst>
                <a:tab pos="457200" algn="l"/>
              </a:tabLst>
            </a:pPr>
            <a:r>
              <a:rPr lang="ru-RU" sz="11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Кто рано встаёт у того копейка растёт.</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ts val="1200"/>
              </a:lnSpc>
              <a:spcAft>
                <a:spcPts val="800"/>
              </a:spcAft>
            </a:pPr>
            <a:r>
              <a:rPr lang="ru-RU" sz="1200" b="1" kern="1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303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35977">
            <a:off x="6148529" y="472589"/>
            <a:ext cx="2923247" cy="219243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2524">
            <a:off x="6113796" y="3017500"/>
            <a:ext cx="2914858" cy="218614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96422">
            <a:off x="337025" y="326982"/>
            <a:ext cx="2867714" cy="2150785"/>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27185">
            <a:off x="2933846" y="-31737"/>
            <a:ext cx="3350839" cy="2513129"/>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128105">
            <a:off x="167096" y="3280384"/>
            <a:ext cx="2699792" cy="2024844"/>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2670" y="3030228"/>
            <a:ext cx="2350506" cy="431498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22350">
            <a:off x="5421895" y="5037526"/>
            <a:ext cx="2704895" cy="2028671"/>
          </a:xfrm>
          <a:prstGeom prst="rect">
            <a:avLst/>
          </a:prstGeom>
        </p:spPr>
      </p:pic>
    </p:spTree>
    <p:extLst>
      <p:ext uri="{BB962C8B-B14F-4D97-AF65-F5344CB8AC3E}">
        <p14:creationId xmlns:p14="http://schemas.microsoft.com/office/powerpoint/2010/main" val="4121272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0482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6122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464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8" y="-15026"/>
            <a:ext cx="9144000" cy="6858000"/>
          </a:xfrm>
          <a:prstGeom prst="rect">
            <a:avLst/>
          </a:prstGeom>
        </p:spPr>
      </p:pic>
    </p:spTree>
    <p:extLst>
      <p:ext uri="{BB962C8B-B14F-4D97-AF65-F5344CB8AC3E}">
        <p14:creationId xmlns:p14="http://schemas.microsoft.com/office/powerpoint/2010/main" val="9951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251520" y="188640"/>
            <a:ext cx="8640960" cy="6669360"/>
          </a:xfrm>
        </p:spPr>
        <p:txBody>
          <a:bodyPr>
            <a:normAutofit/>
          </a:bodyPr>
          <a:lstStyle/>
          <a:p>
            <a:r>
              <a:rPr lang="ru-RU" sz="2000" b="1" i="1" dirty="0">
                <a:solidFill>
                  <a:srgbClr val="002060"/>
                </a:solidFill>
                <a:latin typeface="Times New Roman" panose="02020603050405020304" pitchFamily="18" charset="0"/>
                <a:cs typeface="Times New Roman" panose="02020603050405020304" pitchFamily="18" charset="0"/>
              </a:rPr>
              <a:t>Цель проекта</a:t>
            </a:r>
            <a:r>
              <a:rPr lang="ru-RU" sz="2000" b="1" dirty="0">
                <a:solidFill>
                  <a:srgbClr val="002060"/>
                </a:solidFill>
                <a:latin typeface="Times New Roman" panose="02020603050405020304" pitchFamily="18" charset="0"/>
                <a:cs typeface="Times New Roman" panose="02020603050405020304" pitchFamily="18" charset="0"/>
              </a:rPr>
              <a:t>:</a:t>
            </a:r>
            <a:r>
              <a:rPr lang="ru-RU" sz="2000" dirty="0">
                <a:solidFill>
                  <a:srgbClr val="002060"/>
                </a:solidFill>
                <a:latin typeface="Times New Roman" panose="02020603050405020304" pitchFamily="18" charset="0"/>
                <a:cs typeface="Times New Roman" panose="02020603050405020304" pitchFamily="18" charset="0"/>
              </a:rPr>
              <a:t> Формирование первичных знаний по экономическому воспитанию  детей старшего дошкольного возраста</a:t>
            </a:r>
            <a:r>
              <a:rPr lang="ru-RU" sz="2000" dirty="0" smtClean="0">
                <a:solidFill>
                  <a:srgbClr val="002060"/>
                </a:solidFill>
                <a:latin typeface="Times New Roman" panose="02020603050405020304" pitchFamily="18" charset="0"/>
                <a:cs typeface="Times New Roman" panose="02020603050405020304" pitchFamily="18" charset="0"/>
              </a:rPr>
              <a:t>.</a:t>
            </a:r>
          </a:p>
          <a:p>
            <a:r>
              <a:rPr lang="ru-RU" sz="2000" b="1" dirty="0">
                <a:solidFill>
                  <a:srgbClr val="002060"/>
                </a:solidFill>
                <a:latin typeface="Times New Roman" panose="02020603050405020304" pitchFamily="18" charset="0"/>
                <a:cs typeface="Times New Roman" panose="02020603050405020304" pitchFamily="18" charset="0"/>
              </a:rPr>
              <a:t>Задачи</a:t>
            </a:r>
            <a:r>
              <a:rPr lang="ru-RU" sz="2000" b="1" dirty="0" smtClean="0">
                <a:solidFill>
                  <a:srgbClr val="002060"/>
                </a:solidFill>
                <a:latin typeface="Times New Roman" panose="02020603050405020304" pitchFamily="18" charset="0"/>
                <a:cs typeface="Times New Roman" panose="02020603050405020304" pitchFamily="18" charset="0"/>
              </a:rPr>
              <a:t>:</a:t>
            </a:r>
            <a:endParaRPr lang="ru-RU" sz="2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2000" b="1" i="1" dirty="0">
                <a:solidFill>
                  <a:srgbClr val="002060"/>
                </a:solidFill>
                <a:latin typeface="Times New Roman" panose="02020603050405020304" pitchFamily="18" charset="0"/>
                <a:cs typeface="Times New Roman" panose="02020603050405020304" pitchFamily="18" charset="0"/>
              </a:rPr>
              <a:t>Приоритетная ОО «Познавательное развитие»</a:t>
            </a:r>
            <a:endParaRPr lang="ru-RU" sz="2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активизировать познавательную деятельность, развивающую основы экономики, посредством разнообразных видов детской деятельности;</a:t>
            </a:r>
          </a:p>
          <a:p>
            <a:pPr marL="0" indent="0">
              <a:buNone/>
            </a:pPr>
            <a:r>
              <a:rPr lang="ru-RU" sz="2000" dirty="0">
                <a:solidFill>
                  <a:srgbClr val="002060"/>
                </a:solidFill>
                <a:latin typeface="Times New Roman" panose="02020603050405020304" pitchFamily="18" charset="0"/>
                <a:cs typeface="Times New Roman" panose="02020603050405020304" pitchFamily="18" charset="0"/>
              </a:rPr>
              <a:t>• содействовать проявлению интереса у детей к профессиональной деятельности взрослых;</a:t>
            </a:r>
          </a:p>
          <a:p>
            <a:pPr marL="0" indent="0">
              <a:buNone/>
            </a:pPr>
            <a:r>
              <a:rPr lang="ru-RU" sz="2000" dirty="0">
                <a:solidFill>
                  <a:srgbClr val="002060"/>
                </a:solidFill>
                <a:latin typeface="Times New Roman" panose="02020603050405020304" pitchFamily="18" charset="0"/>
                <a:cs typeface="Times New Roman" panose="02020603050405020304" pitchFamily="18" charset="0"/>
              </a:rPr>
              <a:t>• расширять представления об элементах экономики (деньги, их история и значение для общества, бюджет семьи, разные уровни обеспеченности людей, необходимость помощи менее обеспеченным людям, благотворительность);</a:t>
            </a:r>
          </a:p>
          <a:p>
            <a:pPr marL="0" indent="0">
              <a:buNone/>
            </a:pPr>
            <a:r>
              <a:rPr lang="ru-RU" sz="2000" dirty="0">
                <a:solidFill>
                  <a:srgbClr val="002060"/>
                </a:solidFill>
                <a:latin typeface="Times New Roman" panose="02020603050405020304" pitchFamily="18" charset="0"/>
                <a:cs typeface="Times New Roman" panose="02020603050405020304" pitchFamily="18" charset="0"/>
              </a:rPr>
              <a:t>• развивать умение решать простейшие экономические задачи посредством математических действий</a:t>
            </a:r>
            <a:r>
              <a:rPr lang="ru-RU" sz="2000" dirty="0" smtClean="0">
                <a:solidFill>
                  <a:srgbClr val="002060"/>
                </a:solidFill>
                <a:latin typeface="Times New Roman" panose="02020603050405020304" pitchFamily="18" charset="0"/>
                <a:cs typeface="Times New Roman" panose="02020603050405020304" pitchFamily="18" charset="0"/>
              </a:rPr>
              <a:t>.</a:t>
            </a:r>
            <a:r>
              <a:rPr lang="ru-RU" sz="2000" dirty="0">
                <a:solidFill>
                  <a:srgbClr val="002060"/>
                </a:solidFill>
                <a:latin typeface="Times New Roman" panose="02020603050405020304" pitchFamily="18" charset="0"/>
                <a:cs typeface="Times New Roman" panose="02020603050405020304" pitchFamily="18" charset="0"/>
              </a:rPr>
              <a:t> </a:t>
            </a:r>
          </a:p>
          <a:p>
            <a:pPr marL="0" indent="0">
              <a:buNone/>
            </a:pPr>
            <a:r>
              <a:rPr lang="ru-RU" sz="2000" b="1" i="1" dirty="0">
                <a:solidFill>
                  <a:srgbClr val="002060"/>
                </a:solidFill>
                <a:latin typeface="Times New Roman" panose="02020603050405020304" pitchFamily="18" charset="0"/>
                <a:cs typeface="Times New Roman" panose="02020603050405020304" pitchFamily="18" charset="0"/>
              </a:rPr>
              <a:t>Интеграция образовательных областей:</a:t>
            </a:r>
            <a:r>
              <a:rPr lang="ru-RU" sz="2000" dirty="0">
                <a:solidFill>
                  <a:srgbClr val="002060"/>
                </a:solidFill>
                <a:latin typeface="Times New Roman" panose="02020603050405020304" pitchFamily="18" charset="0"/>
                <a:cs typeface="Times New Roman" panose="02020603050405020304" pitchFamily="18" charset="0"/>
              </a:rPr>
              <a:t> «Социально-коммуникативное развитие», «Речевое развитие», «Художественно-эстетическое развитие», «Физическое развитие</a:t>
            </a:r>
            <a:r>
              <a:rPr lang="ru-RU" sz="2000" dirty="0" smtClean="0">
                <a:solidFill>
                  <a:srgbClr val="002060"/>
                </a:solidFill>
                <a:latin typeface="Times New Roman" panose="02020603050405020304" pitchFamily="18" charset="0"/>
                <a:cs typeface="Times New Roman" panose="02020603050405020304" pitchFamily="18" charset="0"/>
              </a:rPr>
              <a:t>».</a:t>
            </a:r>
            <a:r>
              <a:rPr lang="ru-RU" sz="2000"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251520" y="188640"/>
            <a:ext cx="8640960" cy="6552728"/>
          </a:xfrm>
        </p:spPr>
        <p:txBody>
          <a:bodyPr>
            <a:normAutofit fontScale="25000" lnSpcReduction="20000"/>
          </a:bodyPr>
          <a:lstStyle/>
          <a:p>
            <a:pPr marL="0" indent="0">
              <a:buNone/>
            </a:pPr>
            <a:endParaRPr lang="ru-RU" sz="8000" b="1" i="1"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8000" b="1" i="1" dirty="0" smtClean="0">
                <a:solidFill>
                  <a:srgbClr val="002060"/>
                </a:solidFill>
                <a:latin typeface="Times New Roman" panose="02020603050405020304" pitchFamily="18" charset="0"/>
                <a:cs typeface="Times New Roman" panose="02020603050405020304" pitchFamily="18" charset="0"/>
              </a:rPr>
              <a:t>ОО </a:t>
            </a:r>
            <a:r>
              <a:rPr lang="ru-RU" sz="8000" b="1" i="1" dirty="0">
                <a:solidFill>
                  <a:srgbClr val="002060"/>
                </a:solidFill>
                <a:latin typeface="Times New Roman" panose="02020603050405020304" pitchFamily="18" charset="0"/>
                <a:cs typeface="Times New Roman" panose="02020603050405020304" pitchFamily="18" charset="0"/>
              </a:rPr>
              <a:t>«Социально-коммуникативное </a:t>
            </a:r>
            <a:r>
              <a:rPr lang="ru-RU" sz="8000" b="1" i="1" dirty="0" smtClean="0">
                <a:solidFill>
                  <a:srgbClr val="002060"/>
                </a:solidFill>
                <a:latin typeface="Times New Roman" panose="02020603050405020304" pitchFamily="18" charset="0"/>
                <a:cs typeface="Times New Roman" panose="02020603050405020304" pitchFamily="18" charset="0"/>
              </a:rPr>
              <a:t>развитие»</a:t>
            </a:r>
            <a:r>
              <a:rPr lang="ru-RU" sz="8000" dirty="0" smtClean="0">
                <a:solidFill>
                  <a:srgbClr val="002060"/>
                </a:solidFill>
                <a:latin typeface="Times New Roman" panose="02020603050405020304" pitchFamily="18" charset="0"/>
                <a:cs typeface="Times New Roman" panose="02020603050405020304" pitchFamily="18" charset="0"/>
              </a:rPr>
              <a:t> </a:t>
            </a:r>
            <a:r>
              <a:rPr lang="ru-RU" sz="8000" b="1" dirty="0" smtClean="0">
                <a:solidFill>
                  <a:srgbClr val="002060"/>
                </a:solidFill>
                <a:latin typeface="Times New Roman" panose="02020603050405020304" pitchFamily="18" charset="0"/>
                <a:cs typeface="Times New Roman" panose="02020603050405020304" pitchFamily="18" charset="0"/>
              </a:rPr>
              <a:t>Задачи</a:t>
            </a:r>
            <a:r>
              <a:rPr lang="ru-RU" sz="8000" b="1" dirty="0">
                <a:solidFill>
                  <a:srgbClr val="002060"/>
                </a:solidFill>
                <a:latin typeface="Times New Roman" panose="02020603050405020304" pitchFamily="18" charset="0"/>
                <a:cs typeface="Times New Roman" panose="02020603050405020304" pitchFamily="18" charset="0"/>
              </a:rPr>
              <a:t>:</a:t>
            </a:r>
            <a:endParaRPr lang="ru-RU" sz="8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8000" dirty="0">
                <a:solidFill>
                  <a:srgbClr val="002060"/>
                </a:solidFill>
                <a:latin typeface="Times New Roman" panose="02020603050405020304" pitchFamily="18" charset="0"/>
                <a:cs typeface="Times New Roman" panose="02020603050405020304" pitchFamily="18" charset="0"/>
              </a:rPr>
              <a:t>• содействовать формированию позитивной социализации и личностному развитию дошкольника: пониманию норм и ценностей семейных взаимоотношений в рамках семейной экономики;</a:t>
            </a:r>
          </a:p>
          <a:p>
            <a:pPr marL="0" indent="0">
              <a:buNone/>
            </a:pPr>
            <a:r>
              <a:rPr lang="ru-RU" sz="8000" dirty="0">
                <a:solidFill>
                  <a:srgbClr val="002060"/>
                </a:solidFill>
                <a:latin typeface="Times New Roman" panose="02020603050405020304" pitchFamily="18" charset="0"/>
                <a:cs typeface="Times New Roman" panose="02020603050405020304" pitchFamily="18" charset="0"/>
              </a:rPr>
              <a:t>• воспитывать социально-нравственные качества: бережливость, смекалку, трудолюбие, желание учиться, умение планировать дела, осуждать жадность и расточительность.</a:t>
            </a:r>
          </a:p>
          <a:p>
            <a:pPr marL="0" indent="0">
              <a:buNone/>
            </a:pPr>
            <a:r>
              <a:rPr lang="ru-RU" sz="8000" dirty="0">
                <a:solidFill>
                  <a:srgbClr val="002060"/>
                </a:solidFill>
                <a:latin typeface="Times New Roman" panose="02020603050405020304" pitchFamily="18" charset="0"/>
                <a:cs typeface="Times New Roman" panose="02020603050405020304" pitchFamily="18" charset="0"/>
              </a:rPr>
              <a:t> </a:t>
            </a:r>
            <a:r>
              <a:rPr lang="ru-RU" sz="8000" b="1" i="1" dirty="0" smtClean="0">
                <a:solidFill>
                  <a:srgbClr val="002060"/>
                </a:solidFill>
                <a:latin typeface="Times New Roman" panose="02020603050405020304" pitchFamily="18" charset="0"/>
                <a:cs typeface="Times New Roman" panose="02020603050405020304" pitchFamily="18" charset="0"/>
              </a:rPr>
              <a:t>ОО </a:t>
            </a:r>
            <a:r>
              <a:rPr lang="ru-RU" sz="8000" b="1" i="1" dirty="0">
                <a:solidFill>
                  <a:srgbClr val="002060"/>
                </a:solidFill>
                <a:latin typeface="Times New Roman" panose="02020603050405020304" pitchFamily="18" charset="0"/>
                <a:cs typeface="Times New Roman" panose="02020603050405020304" pitchFamily="18" charset="0"/>
              </a:rPr>
              <a:t>«Речевое  </a:t>
            </a:r>
            <a:r>
              <a:rPr lang="ru-RU" sz="8000" b="1" i="1" dirty="0" smtClean="0">
                <a:solidFill>
                  <a:srgbClr val="002060"/>
                </a:solidFill>
                <a:latin typeface="Times New Roman" panose="02020603050405020304" pitchFamily="18" charset="0"/>
                <a:cs typeface="Times New Roman" panose="02020603050405020304" pitchFamily="18" charset="0"/>
              </a:rPr>
              <a:t>развитие»</a:t>
            </a:r>
            <a:r>
              <a:rPr lang="ru-RU" sz="8000" dirty="0" smtClean="0">
                <a:solidFill>
                  <a:srgbClr val="002060"/>
                </a:solidFill>
                <a:latin typeface="Times New Roman" panose="02020603050405020304" pitchFamily="18" charset="0"/>
                <a:cs typeface="Times New Roman" panose="02020603050405020304" pitchFamily="18" charset="0"/>
              </a:rPr>
              <a:t> </a:t>
            </a:r>
            <a:r>
              <a:rPr lang="ru-RU" sz="8000" b="1" dirty="0" smtClean="0">
                <a:solidFill>
                  <a:srgbClr val="002060"/>
                </a:solidFill>
                <a:latin typeface="Times New Roman" panose="02020603050405020304" pitchFamily="18" charset="0"/>
                <a:cs typeface="Times New Roman" panose="02020603050405020304" pitchFamily="18" charset="0"/>
              </a:rPr>
              <a:t>Задачи</a:t>
            </a:r>
            <a:r>
              <a:rPr lang="ru-RU" sz="8000" b="1" dirty="0">
                <a:solidFill>
                  <a:srgbClr val="002060"/>
                </a:solidFill>
                <a:latin typeface="Times New Roman" panose="02020603050405020304" pitchFamily="18" charset="0"/>
                <a:cs typeface="Times New Roman" panose="02020603050405020304" pitchFamily="18" charset="0"/>
              </a:rPr>
              <a:t>:</a:t>
            </a:r>
            <a:endParaRPr lang="ru-RU" sz="8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8000" dirty="0">
                <a:solidFill>
                  <a:srgbClr val="002060"/>
                </a:solidFill>
                <a:latin typeface="Times New Roman" panose="02020603050405020304" pitchFamily="18" charset="0"/>
                <a:cs typeface="Times New Roman" panose="02020603050405020304" pitchFamily="18" charset="0"/>
              </a:rPr>
              <a:t>• во всех видах деятельности и общения способствовать развитию диалогической и монологической речи;</a:t>
            </a:r>
          </a:p>
          <a:p>
            <a:pPr marL="0" indent="0">
              <a:buNone/>
            </a:pPr>
            <a:r>
              <a:rPr lang="ru-RU" sz="8000" dirty="0">
                <a:solidFill>
                  <a:srgbClr val="002060"/>
                </a:solidFill>
                <a:latin typeface="Times New Roman" panose="02020603050405020304" pitchFamily="18" charset="0"/>
                <a:cs typeface="Times New Roman" panose="02020603050405020304" pitchFamily="18" charset="0"/>
              </a:rPr>
              <a:t>• пробуждать использовать в активной речи слова, обозначающие экономические понятия и термины; </a:t>
            </a:r>
          </a:p>
          <a:p>
            <a:pPr marL="0" indent="0">
              <a:buNone/>
            </a:pPr>
            <a:r>
              <a:rPr lang="ru-RU" sz="8000" b="1" i="1" dirty="0">
                <a:solidFill>
                  <a:srgbClr val="002060"/>
                </a:solidFill>
                <a:latin typeface="Times New Roman" panose="02020603050405020304" pitchFamily="18" charset="0"/>
                <a:cs typeface="Times New Roman" panose="02020603050405020304" pitchFamily="18" charset="0"/>
              </a:rPr>
              <a:t>ОО «Художественно-эстетическое  </a:t>
            </a:r>
            <a:r>
              <a:rPr lang="ru-RU" sz="8000" b="1" i="1" dirty="0" smtClean="0">
                <a:solidFill>
                  <a:srgbClr val="002060"/>
                </a:solidFill>
                <a:latin typeface="Times New Roman" panose="02020603050405020304" pitchFamily="18" charset="0"/>
                <a:cs typeface="Times New Roman" panose="02020603050405020304" pitchFamily="18" charset="0"/>
              </a:rPr>
              <a:t>развитие»</a:t>
            </a:r>
            <a:r>
              <a:rPr lang="ru-RU" sz="8000" dirty="0" smtClean="0">
                <a:solidFill>
                  <a:srgbClr val="002060"/>
                </a:solidFill>
                <a:latin typeface="Times New Roman" panose="02020603050405020304" pitchFamily="18" charset="0"/>
                <a:cs typeface="Times New Roman" panose="02020603050405020304" pitchFamily="18" charset="0"/>
              </a:rPr>
              <a:t>  </a:t>
            </a:r>
            <a:r>
              <a:rPr lang="ru-RU" sz="8000" b="1" dirty="0" smtClean="0">
                <a:solidFill>
                  <a:srgbClr val="002060"/>
                </a:solidFill>
                <a:latin typeface="Times New Roman" panose="02020603050405020304" pitchFamily="18" charset="0"/>
                <a:cs typeface="Times New Roman" panose="02020603050405020304" pitchFamily="18" charset="0"/>
              </a:rPr>
              <a:t>Задачи</a:t>
            </a:r>
            <a:r>
              <a:rPr lang="ru-RU" sz="8000" b="1" dirty="0">
                <a:solidFill>
                  <a:srgbClr val="002060"/>
                </a:solidFill>
                <a:latin typeface="Times New Roman" panose="02020603050405020304" pitchFamily="18" charset="0"/>
                <a:cs typeface="Times New Roman" panose="02020603050405020304" pitchFamily="18" charset="0"/>
              </a:rPr>
              <a:t>:</a:t>
            </a:r>
            <a:endParaRPr lang="ru-RU" sz="8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8000" dirty="0">
                <a:solidFill>
                  <a:srgbClr val="002060"/>
                </a:solidFill>
                <a:latin typeface="Times New Roman" panose="02020603050405020304" pitchFamily="18" charset="0"/>
                <a:cs typeface="Times New Roman" panose="02020603050405020304" pitchFamily="18" charset="0"/>
              </a:rPr>
              <a:t> • развивать практические умения в продуктивных и творческих видах деятельности (изобразительной, конструктивно-модельной и др</a:t>
            </a:r>
            <a:r>
              <a:rPr lang="ru-RU" sz="8000" dirty="0" smtClean="0">
                <a:solidFill>
                  <a:srgbClr val="002060"/>
                </a:solidFill>
                <a:latin typeface="Times New Roman" panose="02020603050405020304" pitchFamily="18" charset="0"/>
                <a:cs typeface="Times New Roman" panose="02020603050405020304" pitchFamily="18" charset="0"/>
              </a:rPr>
              <a:t>.);</a:t>
            </a:r>
            <a:endParaRPr lang="ru-RU" sz="8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8000" b="1" i="1" dirty="0">
                <a:solidFill>
                  <a:srgbClr val="002060"/>
                </a:solidFill>
                <a:latin typeface="Times New Roman" panose="02020603050405020304" pitchFamily="18" charset="0"/>
                <a:cs typeface="Times New Roman" panose="02020603050405020304" pitchFamily="18" charset="0"/>
              </a:rPr>
              <a:t>ОО «Физическое  развитие» (</a:t>
            </a:r>
            <a:r>
              <a:rPr lang="ru-RU" sz="8000" b="1" i="1" dirty="0" smtClean="0">
                <a:solidFill>
                  <a:srgbClr val="002060"/>
                </a:solidFill>
                <a:latin typeface="Times New Roman" panose="02020603050405020304" pitchFamily="18" charset="0"/>
                <a:cs typeface="Times New Roman" panose="02020603050405020304" pitchFamily="18" charset="0"/>
              </a:rPr>
              <a:t>ЗОЖ)</a:t>
            </a:r>
            <a:r>
              <a:rPr lang="ru-RU" sz="8000" dirty="0" smtClean="0">
                <a:solidFill>
                  <a:srgbClr val="002060"/>
                </a:solidFill>
                <a:latin typeface="Times New Roman" panose="02020603050405020304" pitchFamily="18" charset="0"/>
                <a:cs typeface="Times New Roman" panose="02020603050405020304" pitchFamily="18" charset="0"/>
              </a:rPr>
              <a:t>  </a:t>
            </a:r>
            <a:r>
              <a:rPr lang="ru-RU" sz="8000" b="1" dirty="0" smtClean="0">
                <a:solidFill>
                  <a:srgbClr val="002060"/>
                </a:solidFill>
                <a:latin typeface="Times New Roman" panose="02020603050405020304" pitchFamily="18" charset="0"/>
                <a:cs typeface="Times New Roman" panose="02020603050405020304" pitchFamily="18" charset="0"/>
              </a:rPr>
              <a:t>Задачи</a:t>
            </a:r>
            <a:r>
              <a:rPr lang="ru-RU" sz="8000" b="1" dirty="0">
                <a:solidFill>
                  <a:srgbClr val="002060"/>
                </a:solidFill>
                <a:latin typeface="Times New Roman" panose="02020603050405020304" pitchFamily="18" charset="0"/>
                <a:cs typeface="Times New Roman" panose="02020603050405020304" pitchFamily="18" charset="0"/>
              </a:rPr>
              <a:t>:</a:t>
            </a:r>
            <a:endParaRPr lang="ru-RU" sz="8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8000" dirty="0">
                <a:solidFill>
                  <a:srgbClr val="002060"/>
                </a:solidFill>
                <a:latin typeface="Times New Roman" panose="02020603050405020304" pitchFamily="18" charset="0"/>
                <a:cs typeface="Times New Roman" panose="02020603050405020304" pitchFamily="18" charset="0"/>
              </a:rPr>
              <a:t>• дать понятие экономической категории «выгода и убыток» (здоровый, трудоспособный человек – это экономически выгодно государству, больной	 не трудоспособный человек – нет).</a:t>
            </a:r>
          </a:p>
          <a:p>
            <a:pPr marL="0" indent="0">
              <a:buNone/>
            </a:pPr>
            <a:r>
              <a:rPr lang="ru-RU" sz="8000" dirty="0">
                <a:solidFill>
                  <a:srgbClr val="002060"/>
                </a:solidFill>
                <a:latin typeface="Times New Roman" panose="02020603050405020304" pitchFamily="18" charset="0"/>
                <a:cs typeface="Times New Roman" panose="02020603050405020304" pitchFamily="18" charset="0"/>
              </a:rPr>
              <a:t> </a:t>
            </a:r>
          </a:p>
          <a:p>
            <a:pPr marL="0" indent="0">
              <a:buNone/>
            </a:pPr>
            <a:endParaRPr lang="ru-RU" sz="800" dirty="0"/>
          </a:p>
        </p:txBody>
      </p:sp>
    </p:spTree>
    <p:extLst>
      <p:ext uri="{BB962C8B-B14F-4D97-AF65-F5344CB8AC3E}">
        <p14:creationId xmlns:p14="http://schemas.microsoft.com/office/powerpoint/2010/main" val="3386034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88640"/>
            <a:ext cx="8640960" cy="6552728"/>
          </a:xfrm>
        </p:spPr>
        <p:txBody>
          <a:bodyPr>
            <a:noAutofit/>
          </a:bodyPr>
          <a:lstStyle/>
          <a:p>
            <a:pPr>
              <a:buFont typeface="Wingdings" panose="05000000000000000000" pitchFamily="2" charset="2"/>
              <a:buChar char="Ø"/>
            </a:pPr>
            <a:r>
              <a:rPr lang="ru-RU" sz="2000" b="1" dirty="0">
                <a:solidFill>
                  <a:srgbClr val="002060"/>
                </a:solidFill>
                <a:latin typeface="Times New Roman" panose="02020603050405020304" pitchFamily="18" charset="0"/>
                <a:cs typeface="Times New Roman" panose="02020603050405020304" pitchFamily="18" charset="0"/>
              </a:rPr>
              <a:t>Ожидаемые результаты проекта: </a:t>
            </a:r>
            <a:endParaRPr lang="ru-RU" sz="2000" dirty="0">
              <a:solidFill>
                <a:srgbClr val="002060"/>
              </a:solidFill>
              <a:latin typeface="Times New Roman" panose="02020603050405020304" pitchFamily="18" charset="0"/>
              <a:cs typeface="Times New Roman" panose="02020603050405020304" pitchFamily="18" charset="0"/>
            </a:endParaRPr>
          </a:p>
          <a:p>
            <a:pPr marL="0" indent="0">
              <a:buNone/>
            </a:pPr>
            <a:r>
              <a:rPr lang="ru-RU" sz="2000" dirty="0">
                <a:solidFill>
                  <a:srgbClr val="002060"/>
                </a:solidFill>
                <a:latin typeface="Times New Roman" panose="02020603050405020304" pitchFamily="18" charset="0"/>
                <a:cs typeface="Times New Roman" panose="02020603050405020304" pitchFamily="18" charset="0"/>
              </a:rPr>
              <a:t>Дети приобретают первичный финансовый опыт, учатся устанавливать разумные финансовые отношения в различных сферах </a:t>
            </a:r>
            <a:r>
              <a:rPr lang="ru-RU" sz="2000" dirty="0" smtClean="0">
                <a:solidFill>
                  <a:srgbClr val="002060"/>
                </a:solidFill>
                <a:latin typeface="Times New Roman" panose="02020603050405020304" pitchFamily="18" charset="0"/>
                <a:cs typeface="Times New Roman" panose="02020603050405020304" pitchFamily="18" charset="0"/>
              </a:rPr>
              <a:t>жизнедеятельности.                                                                                                  Родители </a:t>
            </a:r>
            <a:r>
              <a:rPr lang="ru-RU" sz="2000" dirty="0">
                <a:solidFill>
                  <a:srgbClr val="002060"/>
                </a:solidFill>
                <a:latin typeface="Times New Roman" panose="02020603050405020304" pitchFamily="18" charset="0"/>
                <a:cs typeface="Times New Roman" panose="02020603050405020304" pitchFamily="18" charset="0"/>
              </a:rPr>
              <a:t>получают дополнительные знания по воспитанию финансовой грамотности </a:t>
            </a:r>
            <a:r>
              <a:rPr lang="ru-RU" sz="2000" dirty="0" smtClean="0">
                <a:solidFill>
                  <a:srgbClr val="002060"/>
                </a:solidFill>
                <a:latin typeface="Times New Roman" panose="02020603050405020304" pitchFamily="18" charset="0"/>
                <a:cs typeface="Times New Roman" panose="02020603050405020304" pitchFamily="18" charset="0"/>
              </a:rPr>
              <a:t>детей.                                                                                                       Педагоги </a:t>
            </a:r>
            <a:r>
              <a:rPr lang="ru-RU" sz="2000" dirty="0">
                <a:solidFill>
                  <a:srgbClr val="002060"/>
                </a:solidFill>
                <a:latin typeface="Times New Roman" panose="02020603050405020304" pitchFamily="18" charset="0"/>
                <a:cs typeface="Times New Roman" panose="02020603050405020304" pitchFamily="18" charset="0"/>
              </a:rPr>
              <a:t>получат систему работы по формированию финансового опыта детей. </a:t>
            </a:r>
          </a:p>
          <a:p>
            <a:pPr>
              <a:buFont typeface="Wingdings" panose="05000000000000000000" pitchFamily="2" charset="2"/>
              <a:buChar char="Ø"/>
            </a:pPr>
            <a:r>
              <a:rPr lang="ru-RU" sz="2000" b="1" dirty="0">
                <a:solidFill>
                  <a:srgbClr val="002060"/>
                </a:solidFill>
                <a:latin typeface="Times New Roman" panose="02020603050405020304" pitchFamily="18" charset="0"/>
                <a:cs typeface="Times New Roman" panose="02020603050405020304" pitchFamily="18" charset="0"/>
              </a:rPr>
              <a:t>Участники проекта:</a:t>
            </a:r>
            <a:endParaRPr lang="ru-RU" sz="2000" dirty="0">
              <a:solidFill>
                <a:srgbClr val="002060"/>
              </a:solidFill>
              <a:latin typeface="Times New Roman" panose="02020603050405020304" pitchFamily="18" charset="0"/>
              <a:cs typeface="Times New Roman" panose="02020603050405020304" pitchFamily="18" charset="0"/>
            </a:endParaRPr>
          </a:p>
          <a:p>
            <a:pPr lvl="0"/>
            <a:r>
              <a:rPr lang="ru-RU" sz="2000" dirty="0">
                <a:solidFill>
                  <a:srgbClr val="002060"/>
                </a:solidFill>
                <a:latin typeface="Times New Roman" panose="02020603050405020304" pitchFamily="18" charset="0"/>
                <a:cs typeface="Times New Roman" panose="02020603050405020304" pitchFamily="18" charset="0"/>
              </a:rPr>
              <a:t>дети старшего дошкольного возраста (6 -7 лет);</a:t>
            </a:r>
          </a:p>
          <a:p>
            <a:pPr lvl="0"/>
            <a:r>
              <a:rPr lang="ru-RU" sz="2000" dirty="0">
                <a:solidFill>
                  <a:srgbClr val="002060"/>
                </a:solidFill>
                <a:latin typeface="Times New Roman" panose="02020603050405020304" pitchFamily="18" charset="0"/>
                <a:cs typeface="Times New Roman" panose="02020603050405020304" pitchFamily="18" charset="0"/>
              </a:rPr>
              <a:t>воспитатели группы;</a:t>
            </a:r>
          </a:p>
          <a:p>
            <a:pPr lvl="0"/>
            <a:r>
              <a:rPr lang="ru-RU" sz="2000" dirty="0">
                <a:solidFill>
                  <a:srgbClr val="002060"/>
                </a:solidFill>
                <a:latin typeface="Times New Roman" panose="02020603050405020304" pitchFamily="18" charset="0"/>
                <a:cs typeface="Times New Roman" panose="02020603050405020304" pitchFamily="18" charset="0"/>
              </a:rPr>
              <a:t>родители. </a:t>
            </a:r>
          </a:p>
          <a:p>
            <a:pPr marL="0" indent="0">
              <a:buNone/>
            </a:pPr>
            <a:r>
              <a:rPr lang="ru-RU" sz="2400" b="1" dirty="0">
                <a:solidFill>
                  <a:srgbClr val="002060"/>
                </a:solidFill>
              </a:rPr>
              <a:t> </a:t>
            </a:r>
            <a:endParaRPr lang="ru-RU" sz="2400" dirty="0">
              <a:solidFill>
                <a:srgbClr val="002060"/>
              </a:solidFill>
            </a:endParaRPr>
          </a:p>
          <a:p>
            <a:endParaRPr lang="ru-RU" sz="22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4293096"/>
            <a:ext cx="4464496" cy="205914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43438" y="273050"/>
            <a:ext cx="4043362" cy="5853113"/>
          </a:xfrm>
        </p:spPr>
        <p:txBody>
          <a:bodyPr/>
          <a:lstStyle/>
          <a:p>
            <a:pPr>
              <a:buNone/>
            </a:pPr>
            <a:r>
              <a:rPr lang="ru-RU" dirty="0" smtClean="0"/>
              <a:t>       </a:t>
            </a:r>
            <a:endParaRPr lang="ru-RU" dirty="0"/>
          </a:p>
        </p:txBody>
      </p:sp>
      <p:sp>
        <p:nvSpPr>
          <p:cNvPr id="4" name="Текст 3"/>
          <p:cNvSpPr>
            <a:spLocks noGrp="1"/>
          </p:cNvSpPr>
          <p:nvPr>
            <p:ph type="body" sz="half" idx="2"/>
          </p:nvPr>
        </p:nvSpPr>
        <p:spPr>
          <a:xfrm>
            <a:off x="457200" y="273050"/>
            <a:ext cx="8507288" cy="5853113"/>
          </a:xfrm>
        </p:spPr>
        <p:txBody>
          <a:bodyPr>
            <a:normAutofit/>
          </a:bodyPr>
          <a:lstStyle/>
          <a:p>
            <a:pPr algn="just"/>
            <a:r>
              <a:rPr lang="ru-RU" sz="2400" dirty="0" smtClean="0"/>
              <a:t>       </a:t>
            </a:r>
            <a:endParaRPr lang="ru-RU" dirty="0"/>
          </a:p>
        </p:txBody>
      </p:sp>
      <p:sp>
        <p:nvSpPr>
          <p:cNvPr id="7" name="Прямоугольник 6"/>
          <p:cNvSpPr/>
          <p:nvPr/>
        </p:nvSpPr>
        <p:spPr>
          <a:xfrm>
            <a:off x="457200" y="273050"/>
            <a:ext cx="8363272" cy="6687472"/>
          </a:xfrm>
          <a:prstGeom prst="rect">
            <a:avLst/>
          </a:prstGeom>
        </p:spPr>
        <p:txBody>
          <a:bodyPr wrap="square">
            <a:spAutoFit/>
          </a:bodyPr>
          <a:lstStyle/>
          <a:p>
            <a:pPr algn="just"/>
            <a:r>
              <a:rPr lang="ru-RU" sz="2000" b="1" dirty="0">
                <a:solidFill>
                  <a:srgbClr val="002060"/>
                </a:solidFill>
                <a:latin typeface="Times New Roman" panose="02020603050405020304" pitchFamily="18" charset="0"/>
                <a:cs typeface="Times New Roman" panose="02020603050405020304" pitchFamily="18" charset="0"/>
              </a:rPr>
              <a:t>Этапы проекта:</a:t>
            </a:r>
            <a:endParaRPr lang="ru-RU" sz="2000" dirty="0">
              <a:solidFill>
                <a:srgbClr val="002060"/>
              </a:solidFill>
              <a:latin typeface="Times New Roman" panose="02020603050405020304" pitchFamily="18" charset="0"/>
              <a:cs typeface="Times New Roman" panose="02020603050405020304" pitchFamily="18" charset="0"/>
            </a:endParaRPr>
          </a:p>
          <a:p>
            <a:pPr algn="just"/>
            <a:r>
              <a:rPr lang="ru-RU" sz="1400" b="1" dirty="0">
                <a:solidFill>
                  <a:srgbClr val="002060"/>
                </a:solidFill>
                <a:latin typeface="Times New Roman" panose="02020603050405020304" pitchFamily="18" charset="0"/>
                <a:cs typeface="Times New Roman" panose="02020603050405020304" pitchFamily="18" charset="0"/>
              </a:rPr>
              <a:t> </a:t>
            </a:r>
            <a:endParaRPr lang="ru-RU" sz="1400" dirty="0">
              <a:solidFill>
                <a:srgbClr val="002060"/>
              </a:solidFill>
              <a:latin typeface="Times New Roman" panose="02020603050405020304" pitchFamily="18" charset="0"/>
              <a:cs typeface="Times New Roman" panose="02020603050405020304" pitchFamily="18" charset="0"/>
            </a:endParaRPr>
          </a:p>
          <a:p>
            <a:pPr marL="342900" lvl="0" indent="-342900" algn="just">
              <a:buFont typeface="+mj-lt"/>
              <a:buAutoNum type="arabicPeriod"/>
            </a:pPr>
            <a:r>
              <a:rPr lang="ru-RU" b="1" dirty="0">
                <a:solidFill>
                  <a:srgbClr val="002060"/>
                </a:solidFill>
                <a:latin typeface="Times New Roman" panose="02020603050405020304" pitchFamily="18" charset="0"/>
                <a:cs typeface="Times New Roman" panose="02020603050405020304" pitchFamily="18" charset="0"/>
              </a:rPr>
              <a:t>этап – подготовительный:</a:t>
            </a:r>
            <a:endParaRPr lang="ru-RU" dirty="0">
              <a:solidFill>
                <a:srgbClr val="002060"/>
              </a:solidFill>
              <a:latin typeface="Times New Roman" panose="02020603050405020304" pitchFamily="18" charset="0"/>
              <a:cs typeface="Times New Roman" panose="02020603050405020304" pitchFamily="18" charset="0"/>
            </a:endParaRPr>
          </a:p>
          <a:p>
            <a:pPr marL="342900" marR="71755" lvl="0" indent="-342900" algn="just">
              <a:lnSpc>
                <a:spcPct val="115000"/>
              </a:lnSpc>
              <a:spcAft>
                <a:spcPts val="0"/>
              </a:spcAft>
              <a:buFont typeface="Symbol" panose="05050102010706020507" pitchFamily="18" charset="2"/>
              <a:buChar char=""/>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изучение справочной, методической, энциклопедической литературы, сбор материала необходимого для реализации проекта. </a:t>
            </a:r>
          </a:p>
          <a:p>
            <a:pPr marL="342900" marR="71755" lvl="0" indent="-342900" algn="just">
              <a:lnSpc>
                <a:spcPct val="115000"/>
              </a:lnSpc>
              <a:spcAft>
                <a:spcPts val="0"/>
              </a:spcAft>
              <a:buFont typeface="Symbol" panose="05050102010706020507" pitchFamily="18" charset="2"/>
              <a:buChar char=""/>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входящая диагностика детей по теме проекта; </a:t>
            </a:r>
            <a:endParaRPr lang="ru-RU" sz="1400" dirty="0">
              <a:solidFill>
                <a:srgbClr val="002060"/>
              </a:solidFill>
              <a:latin typeface="Times New Roman" panose="02020603050405020304" pitchFamily="18" charset="0"/>
              <a:cs typeface="Times New Roman" panose="02020603050405020304" pitchFamily="18" charset="0"/>
            </a:endParaRPr>
          </a:p>
          <a:p>
            <a:pPr marR="71755" algn="just"/>
            <a:r>
              <a:rPr lang="ru-RU" b="1" dirty="0">
                <a:solidFill>
                  <a:srgbClr val="002060"/>
                </a:solidFill>
                <a:latin typeface="Times New Roman" panose="02020603050405020304" pitchFamily="18" charset="0"/>
                <a:cs typeface="Times New Roman" panose="02020603050405020304" pitchFamily="18" charset="0"/>
              </a:rPr>
              <a:t>2этап – организационный:</a:t>
            </a:r>
            <a:endParaRPr lang="ru-RU" dirty="0">
              <a:solidFill>
                <a:srgbClr val="002060"/>
              </a:solidFill>
              <a:latin typeface="Times New Roman" panose="02020603050405020304" pitchFamily="18" charset="0"/>
              <a:cs typeface="Times New Roman" panose="02020603050405020304" pitchFamily="18" charset="0"/>
            </a:endParaRPr>
          </a:p>
          <a:p>
            <a:pPr marL="342900" marR="71755" lvl="0" indent="-342900" algn="just">
              <a:lnSpc>
                <a:spcPct val="115000"/>
              </a:lnSpc>
              <a:spcAft>
                <a:spcPts val="0"/>
              </a:spcAft>
              <a:buFont typeface="Symbol" panose="05050102010706020507" pitchFamily="18" charset="2"/>
              <a:buChar char=""/>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информирование родителей о планировании работы с детьми по проекту «Играем в экономику»;</a:t>
            </a:r>
          </a:p>
          <a:p>
            <a:pPr marL="342900" marR="71755" lvl="0" indent="-342900" algn="just">
              <a:lnSpc>
                <a:spcPct val="115000"/>
              </a:lnSpc>
              <a:spcAft>
                <a:spcPts val="0"/>
              </a:spcAft>
              <a:buFont typeface="Symbol" panose="05050102010706020507" pitchFamily="18" charset="2"/>
              <a:buChar char=""/>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подбор художественной литературы для детей  по выбранной тематике;</a:t>
            </a:r>
          </a:p>
          <a:p>
            <a:pPr marL="342900" marR="71755" lvl="0" indent="-342900" algn="just">
              <a:lnSpc>
                <a:spcPct val="115000"/>
              </a:lnSpc>
              <a:spcAft>
                <a:spcPts val="0"/>
              </a:spcAft>
              <a:buFont typeface="Symbol" panose="05050102010706020507" pitchFamily="18" charset="2"/>
              <a:buChar char=""/>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подбор необходимого оборудования и пособий для практического обогащения проекта;</a:t>
            </a:r>
          </a:p>
          <a:p>
            <a:pPr marL="342900" marR="71755" lvl="0" indent="-342900" algn="just">
              <a:lnSpc>
                <a:spcPct val="115000"/>
              </a:lnSpc>
              <a:spcAft>
                <a:spcPts val="0"/>
              </a:spcAft>
              <a:buFont typeface="Symbol" panose="05050102010706020507" pitchFamily="18" charset="2"/>
              <a:buChar char=""/>
            </a:pPr>
            <a:r>
              <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создание развивающей среды по теме</a:t>
            </a:r>
            <a:r>
              <a:rPr lang="ru-RU" sz="1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R="71755" algn="just"/>
            <a:r>
              <a:rPr lang="ru-RU" b="1" dirty="0">
                <a:solidFill>
                  <a:srgbClr val="002060"/>
                </a:solidFill>
                <a:latin typeface="Times New Roman" panose="02020603050405020304" pitchFamily="18" charset="0"/>
                <a:cs typeface="Times New Roman" panose="02020603050405020304" pitchFamily="18" charset="0"/>
              </a:rPr>
              <a:t>3 этап – практический:</a:t>
            </a:r>
            <a:r>
              <a:rPr lang="ru-RU" dirty="0">
                <a:solidFill>
                  <a:srgbClr val="002060"/>
                </a:solidFill>
                <a:latin typeface="Times New Roman" panose="02020603050405020304" pitchFamily="18" charset="0"/>
                <a:cs typeface="Times New Roman" panose="02020603050405020304" pitchFamily="18" charset="0"/>
              </a:rPr>
              <a:t> </a:t>
            </a:r>
            <a:r>
              <a:rPr lang="ru-RU" sz="1400" b="1" dirty="0">
                <a:solidFill>
                  <a:srgbClr val="002060"/>
                </a:solidFill>
                <a:latin typeface="Times New Roman" panose="02020603050405020304" pitchFamily="18" charset="0"/>
                <a:cs typeface="Times New Roman" panose="02020603050405020304" pitchFamily="18" charset="0"/>
              </a:rPr>
              <a:t>(</a:t>
            </a:r>
            <a:r>
              <a:rPr lang="ru-RU" sz="1400" dirty="0">
                <a:solidFill>
                  <a:srgbClr val="002060"/>
                </a:solidFill>
                <a:latin typeface="Times New Roman" panose="02020603050405020304" pitchFamily="18" charset="0"/>
                <a:cs typeface="Times New Roman" panose="02020603050405020304" pitchFamily="18" charset="0"/>
              </a:rPr>
              <a:t>октябрь - апрель)</a:t>
            </a:r>
          </a:p>
          <a:p>
            <a:pPr algn="just">
              <a:spcAft>
                <a:spcPts val="0"/>
              </a:spcAft>
            </a:pPr>
            <a:r>
              <a:rPr lang="ru-RU" sz="14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Цель:</a:t>
            </a: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апробация проекта и его реализация.</a:t>
            </a:r>
          </a:p>
          <a:p>
            <a:pPr algn="just">
              <a:spcAft>
                <a:spcPts val="0"/>
              </a:spcAft>
            </a:pPr>
            <a:r>
              <a:rPr lang="ru-RU"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Задачи:</a:t>
            </a:r>
          </a:p>
          <a:p>
            <a:pPr marL="285750" indent="-285750" algn="just">
              <a:spcAft>
                <a:spcPts val="0"/>
              </a:spcAft>
              <a:buFont typeface="Arial" panose="020B0604020202020204" pitchFamily="34" charset="0"/>
              <a:buChar char="•"/>
            </a:pPr>
            <a:r>
              <a:rPr lang="ru-RU" sz="1400" dirty="0" smtClean="0">
                <a:solidFill>
                  <a:srgbClr val="002060"/>
                </a:solidFill>
                <a:latin typeface="Times New Roman" panose="02020603050405020304" pitchFamily="18" charset="0"/>
                <a:cs typeface="Times New Roman" panose="02020603050405020304" pitchFamily="18" charset="0"/>
              </a:rPr>
              <a:t>вовлечение </a:t>
            </a:r>
            <a:r>
              <a:rPr lang="ru-RU" sz="1400" dirty="0">
                <a:solidFill>
                  <a:srgbClr val="002060"/>
                </a:solidFill>
                <a:latin typeface="Times New Roman" panose="02020603050405020304" pitchFamily="18" charset="0"/>
                <a:cs typeface="Times New Roman" panose="02020603050405020304" pitchFamily="18" charset="0"/>
              </a:rPr>
              <a:t>детей в проектную деятельность через беседы, создание проблемных ситуаций, совместное </a:t>
            </a:r>
          </a:p>
          <a:p>
            <a:pPr marL="285750" indent="-285750" algn="just">
              <a:spcAft>
                <a:spcPts val="0"/>
              </a:spcAft>
              <a:buFont typeface="Arial" panose="020B0604020202020204" pitchFamily="34" charset="0"/>
              <a:buChar char="•"/>
            </a:pPr>
            <a:r>
              <a:rPr lang="ru-RU" sz="1400" dirty="0" smtClean="0">
                <a:solidFill>
                  <a:srgbClr val="002060"/>
                </a:solidFill>
                <a:latin typeface="Times New Roman" panose="02020603050405020304" pitchFamily="18" charset="0"/>
                <a:cs typeface="Times New Roman" panose="02020603050405020304" pitchFamily="18" charset="0"/>
              </a:rPr>
              <a:t>изготовление </a:t>
            </a:r>
            <a:r>
              <a:rPr lang="ru-RU" sz="1400" dirty="0">
                <a:solidFill>
                  <a:srgbClr val="002060"/>
                </a:solidFill>
                <a:latin typeface="Times New Roman" panose="02020603050405020304" pitchFamily="18" charset="0"/>
                <a:cs typeface="Times New Roman" panose="02020603050405020304" pitchFamily="18" charset="0"/>
              </a:rPr>
              <a:t>пособий для занятий и атрибутов для игр и др.;</a:t>
            </a:r>
          </a:p>
          <a:p>
            <a:pPr marL="285750" indent="-285750">
              <a:lnSpc>
                <a:spcPct val="115000"/>
              </a:lnSpc>
              <a:spcAft>
                <a:spcPts val="1000"/>
              </a:spcAft>
              <a:buFont typeface="Arial" panose="020B0604020202020204" pitchFamily="34" charset="0"/>
              <a:buChar char="•"/>
              <a:tabLst>
                <a:tab pos="450215" algn="l"/>
              </a:tabLst>
            </a:pPr>
            <a:r>
              <a:rPr lang="ru-RU" sz="1400" dirty="0" smtClean="0">
                <a:solidFill>
                  <a:srgbClr val="002060"/>
                </a:solidFill>
                <a:latin typeface="Times New Roman" panose="02020603050405020304" pitchFamily="18" charset="0"/>
                <a:cs typeface="Times New Roman" panose="02020603050405020304" pitchFamily="18" charset="0"/>
              </a:rPr>
              <a:t>консультации </a:t>
            </a:r>
            <a:r>
              <a:rPr lang="ru-RU" sz="1400" dirty="0">
                <a:solidFill>
                  <a:srgbClr val="002060"/>
                </a:solidFill>
                <a:latin typeface="Times New Roman" panose="02020603050405020304" pitchFamily="18" charset="0"/>
                <a:cs typeface="Times New Roman" panose="02020603050405020304" pitchFamily="18" charset="0"/>
              </a:rPr>
              <a:t>для родителей по теме </a:t>
            </a:r>
            <a:r>
              <a:rPr lang="ru-RU" sz="1400" dirty="0" smtClean="0">
                <a:solidFill>
                  <a:srgbClr val="002060"/>
                </a:solidFill>
                <a:latin typeface="Times New Roman" panose="02020603050405020304" pitchFamily="18" charset="0"/>
                <a:cs typeface="Times New Roman" panose="02020603050405020304" pitchFamily="18" charset="0"/>
              </a:rPr>
              <a:t>проекта; </a:t>
            </a:r>
          </a:p>
          <a:p>
            <a:pPr marL="285750" indent="-285750">
              <a:lnSpc>
                <a:spcPct val="115000"/>
              </a:lnSpc>
              <a:spcAft>
                <a:spcPts val="1000"/>
              </a:spcAft>
              <a:buFont typeface="Arial" panose="020B0604020202020204" pitchFamily="34" charset="0"/>
              <a:buChar char="•"/>
              <a:tabLst>
                <a:tab pos="450215" algn="l"/>
              </a:tabLst>
            </a:pPr>
            <a:r>
              <a:rPr lang="ru-RU" sz="1400" dirty="0" smtClean="0">
                <a:solidFill>
                  <a:srgbClr val="002060"/>
                </a:solidFill>
                <a:latin typeface="Times New Roman" panose="02020603050405020304" pitchFamily="18" charset="0"/>
                <a:cs typeface="Times New Roman" panose="02020603050405020304" pitchFamily="18" charset="0"/>
              </a:rPr>
              <a:t>реализация проекта                                                                                                                                                       </a:t>
            </a:r>
            <a:r>
              <a:rPr lang="ru-RU" sz="2000" b="1" dirty="0" smtClean="0">
                <a:solidFill>
                  <a:srgbClr val="002060"/>
                </a:solidFill>
                <a:latin typeface="Times New Roman" panose="02020603050405020304" pitchFamily="18" charset="0"/>
                <a:cs typeface="Times New Roman" panose="02020603050405020304" pitchFamily="18" charset="0"/>
              </a:rPr>
              <a:t>4 </a:t>
            </a:r>
            <a:r>
              <a:rPr lang="ru-RU" sz="2000" b="1" dirty="0">
                <a:solidFill>
                  <a:srgbClr val="002060"/>
                </a:solidFill>
                <a:latin typeface="Times New Roman" panose="02020603050405020304" pitchFamily="18" charset="0"/>
                <a:cs typeface="Times New Roman" panose="02020603050405020304" pitchFamily="18" charset="0"/>
              </a:rPr>
              <a:t>этап – заключительный:</a:t>
            </a:r>
            <a:r>
              <a:rPr lang="ru-RU" sz="2000" i="1" dirty="0">
                <a:solidFill>
                  <a:srgbClr val="002060"/>
                </a:solidFill>
                <a:latin typeface="Times New Roman" panose="02020603050405020304" pitchFamily="18" charset="0"/>
                <a:cs typeface="Times New Roman" panose="02020603050405020304" pitchFamily="18" charset="0"/>
              </a:rPr>
              <a:t> </a:t>
            </a:r>
            <a:endParaRPr lang="ru-RU" sz="2000" dirty="0">
              <a:solidFill>
                <a:srgbClr val="002060"/>
              </a:solidFill>
              <a:latin typeface="Times New Roman" panose="02020603050405020304" pitchFamily="18" charset="0"/>
              <a:cs typeface="Times New Roman" panose="02020603050405020304" pitchFamily="18" charset="0"/>
            </a:endParaRPr>
          </a:p>
          <a:p>
            <a:pPr algn="just">
              <a:spcAft>
                <a:spcPts val="0"/>
              </a:spcAft>
            </a:pPr>
            <a:r>
              <a:rPr lang="ru-RU" sz="14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Цель:</a:t>
            </a: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анализ реализации проекта, обобщение и представление опыта работы по проекту.</a:t>
            </a:r>
          </a:p>
          <a:p>
            <a:pPr algn="just">
              <a:spcAft>
                <a:spcPts val="0"/>
              </a:spcAft>
            </a:pP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Задачи:</a:t>
            </a:r>
          </a:p>
          <a:p>
            <a:pPr marL="342900" lvl="0" indent="-342900" algn="just">
              <a:buFont typeface="Symbol" panose="05050102010706020507" pitchFamily="18" charset="2"/>
              <a:buChar char=""/>
            </a:pPr>
            <a:r>
              <a:rPr lang="ru-RU" sz="1400" dirty="0">
                <a:solidFill>
                  <a:srgbClr val="002060"/>
                </a:solidFill>
                <a:latin typeface="Times New Roman" panose="02020603050405020304" pitchFamily="18" charset="0"/>
                <a:cs typeface="Times New Roman" panose="02020603050405020304" pitchFamily="18" charset="0"/>
              </a:rPr>
              <a:t>диагностика</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детей по</a:t>
            </a:r>
            <a:r>
              <a:rPr lang="ru-RU" sz="1400" b="1" dirty="0">
                <a:solidFill>
                  <a:srgbClr val="002060"/>
                </a:solidFill>
                <a:latin typeface="Times New Roman" panose="02020603050405020304" pitchFamily="18" charset="0"/>
                <a:cs typeface="Times New Roman" panose="02020603050405020304" pitchFamily="18" charset="0"/>
              </a:rPr>
              <a:t> </a:t>
            </a:r>
            <a:r>
              <a:rPr lang="ru-RU" sz="1400" dirty="0">
                <a:solidFill>
                  <a:srgbClr val="002060"/>
                </a:solidFill>
                <a:latin typeface="Times New Roman" panose="02020603050405020304" pitchFamily="18" charset="0"/>
                <a:cs typeface="Times New Roman" panose="02020603050405020304" pitchFamily="18" charset="0"/>
              </a:rPr>
              <a:t>итогам реализации проекта; </a:t>
            </a:r>
          </a:p>
          <a:p>
            <a:pPr marL="342900" lvl="0" indent="-342900" algn="just">
              <a:buFont typeface="Symbol" panose="05050102010706020507" pitchFamily="18" charset="2"/>
              <a:buChar char=""/>
            </a:pPr>
            <a:r>
              <a:rPr lang="ru-RU" sz="1400" dirty="0">
                <a:solidFill>
                  <a:srgbClr val="002060"/>
                </a:solidFill>
                <a:latin typeface="Times New Roman" panose="02020603050405020304" pitchFamily="18" charset="0"/>
                <a:cs typeface="Times New Roman" panose="02020603050405020304" pitchFamily="18" charset="0"/>
              </a:rPr>
              <a:t>соотношение результатов реализации проекта с поставленными целями и задачами;</a:t>
            </a:r>
          </a:p>
          <a:p>
            <a:pPr marL="342900" lvl="0" indent="-342900" algn="just">
              <a:buFont typeface="Symbol" panose="05050102010706020507" pitchFamily="18" charset="2"/>
              <a:buChar char=""/>
            </a:pPr>
            <a:r>
              <a:rPr lang="ru-RU" sz="1400" dirty="0">
                <a:solidFill>
                  <a:srgbClr val="002060"/>
                </a:solidFill>
                <a:latin typeface="Times New Roman" panose="02020603050405020304" pitchFamily="18" charset="0"/>
                <a:cs typeface="Times New Roman" panose="02020603050405020304" pitchFamily="18" charset="0"/>
              </a:rPr>
              <a:t>формулирование  выводов и практических рекомендаций, публикация материалов,  распространение опыта, проведение итоговых мероприятий.</a:t>
            </a:r>
          </a:p>
          <a:p>
            <a:r>
              <a:rPr lang="ru-RU" sz="1600" b="1" i="1" dirty="0">
                <a:solidFill>
                  <a:srgbClr val="111111"/>
                </a:solidFill>
                <a:latin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13184" y="188640"/>
            <a:ext cx="8373616" cy="4680520"/>
          </a:xfrm>
        </p:spPr>
        <p:txBody>
          <a:bodyPr/>
          <a:lstStyle/>
          <a:p>
            <a:pPr>
              <a:buNone/>
            </a:pPr>
            <a:r>
              <a:rPr lang="ru-RU" dirty="0" smtClean="0"/>
              <a:t>       </a:t>
            </a:r>
            <a:endParaRPr lang="ru-RU" dirty="0"/>
          </a:p>
        </p:txBody>
      </p:sp>
      <p:sp>
        <p:nvSpPr>
          <p:cNvPr id="4" name="Текст 3"/>
          <p:cNvSpPr>
            <a:spLocks noGrp="1"/>
          </p:cNvSpPr>
          <p:nvPr>
            <p:ph type="body" sz="half" idx="2"/>
          </p:nvPr>
        </p:nvSpPr>
        <p:spPr>
          <a:xfrm>
            <a:off x="457200" y="273051"/>
            <a:ext cx="8507288" cy="5100166"/>
          </a:xfrm>
        </p:spPr>
        <p:txBody>
          <a:bodyPr>
            <a:normAutofit fontScale="55000" lnSpcReduction="20000"/>
          </a:bodyPr>
          <a:lstStyle/>
          <a:p>
            <a:pPr algn="ctr"/>
            <a:r>
              <a:rPr lang="ru-RU" sz="2400" dirty="0" smtClean="0"/>
              <a:t>    </a:t>
            </a:r>
            <a:r>
              <a:rPr lang="ru-RU" sz="2800" b="1" i="1" dirty="0" smtClean="0">
                <a:solidFill>
                  <a:srgbClr val="002060"/>
                </a:solidFill>
                <a:latin typeface="Times New Roman" panose="02020603050405020304" pitchFamily="18" charset="0"/>
                <a:cs typeface="Times New Roman" panose="02020603050405020304" pitchFamily="18" charset="0"/>
              </a:rPr>
              <a:t>РАЗВИВАЮЩАЯ ПРЕДМЕТНО - </a:t>
            </a:r>
          </a:p>
          <a:p>
            <a:pPr algn="ctr"/>
            <a:r>
              <a:rPr lang="ru-RU" sz="2800" b="1" i="1" dirty="0" smtClean="0">
                <a:solidFill>
                  <a:srgbClr val="002060"/>
                </a:solidFill>
                <a:latin typeface="Times New Roman" panose="02020603050405020304" pitchFamily="18" charset="0"/>
                <a:cs typeface="Times New Roman" panose="02020603050405020304" pitchFamily="18" charset="0"/>
              </a:rPr>
              <a:t> ПРОСТРАНСТВЕННАЯ СРЕДА:</a:t>
            </a:r>
            <a:endParaRPr lang="ru-RU" sz="2400" dirty="0">
              <a:solidFill>
                <a:srgbClr val="002060"/>
              </a:solidFill>
              <a:latin typeface="Times New Roman" panose="02020603050405020304" pitchFamily="18" charset="0"/>
              <a:cs typeface="Times New Roman" panose="02020603050405020304" pitchFamily="18" charset="0"/>
            </a:endParaRPr>
          </a:p>
          <a:p>
            <a:r>
              <a:rPr lang="ru-RU" sz="2400" b="1" dirty="0">
                <a:solidFill>
                  <a:srgbClr val="002060"/>
                </a:solidFill>
                <a:latin typeface="Times New Roman" panose="02020603050405020304" pitchFamily="18" charset="0"/>
                <a:cs typeface="Times New Roman" panose="02020603050405020304" pitchFamily="18" charset="0"/>
              </a:rPr>
              <a:t> </a:t>
            </a:r>
            <a:endParaRPr lang="ru-RU" sz="2400" dirty="0">
              <a:solidFill>
                <a:srgbClr val="002060"/>
              </a:solidFill>
              <a:latin typeface="Times New Roman" panose="02020603050405020304" pitchFamily="18" charset="0"/>
              <a:cs typeface="Times New Roman" panose="02020603050405020304" pitchFamily="18" charset="0"/>
            </a:endParaRPr>
          </a:p>
          <a:p>
            <a:pPr lvl="0"/>
            <a:r>
              <a:rPr lang="ru-RU" sz="2400" dirty="0" smtClean="0">
                <a:solidFill>
                  <a:srgbClr val="002060"/>
                </a:solidFill>
                <a:latin typeface="Times New Roman" panose="02020603050405020304" pitchFamily="18" charset="0"/>
                <a:cs typeface="Times New Roman" panose="02020603050405020304" pitchFamily="18" charset="0"/>
              </a:rPr>
              <a:t>1. Электронно-образовательные </a:t>
            </a:r>
            <a:r>
              <a:rPr lang="ru-RU" sz="2400" dirty="0">
                <a:solidFill>
                  <a:srgbClr val="002060"/>
                </a:solidFill>
                <a:latin typeface="Times New Roman" panose="02020603050405020304" pitchFamily="18" charset="0"/>
                <a:cs typeface="Times New Roman" panose="02020603050405020304" pitchFamily="18" charset="0"/>
              </a:rPr>
              <a:t>ресурсы:</a:t>
            </a:r>
            <a:r>
              <a:rPr lang="ru-RU" sz="2400" b="1"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Уроки тетушки Совы», «Азбука денег», «Азбука финансовой грамотности».</a:t>
            </a:r>
          </a:p>
          <a:p>
            <a:pPr lvl="0"/>
            <a:r>
              <a:rPr lang="ru-RU" sz="2400" dirty="0" smtClean="0">
                <a:solidFill>
                  <a:srgbClr val="002060"/>
                </a:solidFill>
                <a:latin typeface="Times New Roman" panose="02020603050405020304" pitchFamily="18" charset="0"/>
                <a:cs typeface="Times New Roman" panose="02020603050405020304" pitchFamily="18" charset="0"/>
              </a:rPr>
              <a:t>2. Коллекция </a:t>
            </a:r>
            <a:r>
              <a:rPr lang="ru-RU" sz="2400" dirty="0">
                <a:solidFill>
                  <a:srgbClr val="002060"/>
                </a:solidFill>
                <a:latin typeface="Times New Roman" panose="02020603050405020304" pitchFamily="18" charset="0"/>
                <a:cs typeface="Times New Roman" panose="02020603050405020304" pitchFamily="18" charset="0"/>
              </a:rPr>
              <a:t>денежных знаков.    </a:t>
            </a:r>
          </a:p>
          <a:p>
            <a:pPr lvl="0"/>
            <a:r>
              <a:rPr lang="ru-RU" sz="2400" dirty="0" smtClean="0">
                <a:solidFill>
                  <a:srgbClr val="002060"/>
                </a:solidFill>
                <a:latin typeface="Times New Roman" panose="02020603050405020304" pitchFamily="18" charset="0"/>
                <a:cs typeface="Times New Roman" panose="02020603050405020304" pitchFamily="18" charset="0"/>
              </a:rPr>
              <a:t>3. Подбор </a:t>
            </a:r>
            <a:r>
              <a:rPr lang="ru-RU" sz="2400" dirty="0">
                <a:solidFill>
                  <a:srgbClr val="002060"/>
                </a:solidFill>
                <a:latin typeface="Times New Roman" panose="02020603050405020304" pitchFamily="18" charset="0"/>
                <a:cs typeface="Times New Roman" panose="02020603050405020304" pitchFamily="18" charset="0"/>
              </a:rPr>
              <a:t>художественной литературы: </a:t>
            </a:r>
          </a:p>
          <a:p>
            <a:r>
              <a:rPr lang="ru-RU" sz="2400" dirty="0">
                <a:solidFill>
                  <a:srgbClr val="002060"/>
                </a:solidFill>
                <a:latin typeface="Times New Roman" panose="02020603050405020304" pitchFamily="18" charset="0"/>
                <a:cs typeface="Times New Roman" panose="02020603050405020304" pitchFamily="18" charset="0"/>
              </a:rPr>
              <a:t>Романов А. «Чудеса в кошельке», К. И. Чуковский «Муха цокотуха»;</a:t>
            </a:r>
          </a:p>
          <a:p>
            <a:r>
              <a:rPr lang="ru-RU" sz="2400" dirty="0">
                <a:solidFill>
                  <a:srgbClr val="002060"/>
                </a:solidFill>
                <a:latin typeface="Times New Roman" panose="02020603050405020304" pitchFamily="18" charset="0"/>
                <a:cs typeface="Times New Roman" panose="02020603050405020304" pitchFamily="18" charset="0"/>
              </a:rPr>
              <a:t>Русские народные сказки: «Царевна – лягушка», «Лисичка со скалочкой»,</a:t>
            </a:r>
            <a:r>
              <a:rPr lang="ru-RU" sz="2400" b="1"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Иван-царевич и серый волк», «Морозко</a:t>
            </a:r>
            <a:r>
              <a:rPr lang="ru-RU" sz="2400" b="1"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и др.;                                                                                                               </a:t>
            </a:r>
          </a:p>
          <a:p>
            <a:pPr lvl="0"/>
            <a:r>
              <a:rPr lang="ru-RU" sz="2400" dirty="0" smtClean="0">
                <a:solidFill>
                  <a:srgbClr val="002060"/>
                </a:solidFill>
                <a:latin typeface="Times New Roman" panose="02020603050405020304" pitchFamily="18" charset="0"/>
                <a:cs typeface="Times New Roman" panose="02020603050405020304" pitchFamily="18" charset="0"/>
              </a:rPr>
              <a:t>4. Серия </a:t>
            </a:r>
            <a:r>
              <a:rPr lang="ru-RU" sz="2400" dirty="0">
                <a:solidFill>
                  <a:srgbClr val="002060"/>
                </a:solidFill>
                <a:latin typeface="Times New Roman" panose="02020603050405020304" pitchFamily="18" charset="0"/>
                <a:cs typeface="Times New Roman" panose="02020603050405020304" pitchFamily="18" charset="0"/>
              </a:rPr>
              <a:t>– «Развивающие мультфильмы»: С. Михалков «Как старик корову продавал», «</a:t>
            </a:r>
            <a:r>
              <a:rPr lang="ru-RU" sz="2400" dirty="0" err="1">
                <a:solidFill>
                  <a:srgbClr val="002060"/>
                </a:solidFill>
                <a:latin typeface="Times New Roman" panose="02020603050405020304" pitchFamily="18" charset="0"/>
                <a:cs typeface="Times New Roman" panose="02020603050405020304" pitchFamily="18" charset="0"/>
              </a:rPr>
              <a:t>Барбоскины</a:t>
            </a:r>
            <a:r>
              <a:rPr lang="ru-RU" sz="2400" dirty="0">
                <a:solidFill>
                  <a:srgbClr val="002060"/>
                </a:solidFill>
                <a:latin typeface="Times New Roman" panose="02020603050405020304" pitchFamily="18" charset="0"/>
                <a:cs typeface="Times New Roman" panose="02020603050405020304" pitchFamily="18" charset="0"/>
              </a:rPr>
              <a:t> и реклама»;</a:t>
            </a:r>
          </a:p>
          <a:p>
            <a:pPr lvl="0"/>
            <a:r>
              <a:rPr lang="ru-RU" sz="2400" dirty="0" smtClean="0">
                <a:solidFill>
                  <a:srgbClr val="002060"/>
                </a:solidFill>
                <a:latin typeface="Times New Roman" panose="02020603050405020304" pitchFamily="18" charset="0"/>
                <a:cs typeface="Times New Roman" panose="02020603050405020304" pitchFamily="18" charset="0"/>
              </a:rPr>
              <a:t>5. Пособие </a:t>
            </a:r>
            <a:r>
              <a:rPr lang="ru-RU" sz="2400" dirty="0">
                <a:solidFill>
                  <a:srgbClr val="002060"/>
                </a:solidFill>
                <a:latin typeface="Times New Roman" panose="02020603050405020304" pitchFamily="18" charset="0"/>
                <a:cs typeface="Times New Roman" panose="02020603050405020304" pitchFamily="18" charset="0"/>
              </a:rPr>
              <a:t>и атрибуты для сюжетно-ролевой игры «Магазин</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«Банк</a:t>
            </a:r>
            <a:r>
              <a:rPr lang="ru-RU" sz="2400" dirty="0" smtClean="0">
                <a:solidFill>
                  <a:srgbClr val="002060"/>
                </a:solidFill>
                <a:latin typeface="Times New Roman" panose="02020603050405020304" pitchFamily="18" charset="0"/>
                <a:cs typeface="Times New Roman" panose="02020603050405020304" pitchFamily="18" charset="0"/>
              </a:rPr>
              <a:t>», и </a:t>
            </a:r>
            <a:r>
              <a:rPr lang="ru-RU" sz="2400" dirty="0" err="1" smtClean="0">
                <a:solidFill>
                  <a:srgbClr val="002060"/>
                </a:solidFill>
                <a:latin typeface="Times New Roman" panose="02020603050405020304" pitchFamily="18" charset="0"/>
                <a:cs typeface="Times New Roman" panose="02020603050405020304" pitchFamily="18" charset="0"/>
              </a:rPr>
              <a:t>др</a:t>
            </a:r>
            <a:r>
              <a:rPr lang="ru-RU" sz="2400" dirty="0" smtClean="0">
                <a:solidFill>
                  <a:srgbClr val="002060"/>
                </a:solidFill>
                <a:latin typeface="Times New Roman" panose="02020603050405020304" pitchFamily="18" charset="0"/>
                <a:cs typeface="Times New Roman" panose="02020603050405020304" pitchFamily="18" charset="0"/>
              </a:rPr>
              <a:t>;</a:t>
            </a:r>
            <a:endParaRPr lang="ru-RU" sz="2400" dirty="0">
              <a:solidFill>
                <a:srgbClr val="002060"/>
              </a:solidFill>
              <a:latin typeface="Times New Roman" panose="02020603050405020304" pitchFamily="18" charset="0"/>
              <a:cs typeface="Times New Roman" panose="02020603050405020304" pitchFamily="18" charset="0"/>
            </a:endParaRPr>
          </a:p>
          <a:p>
            <a:r>
              <a:rPr lang="ru-RU" sz="2600" dirty="0" smtClean="0">
                <a:solidFill>
                  <a:srgbClr val="002060"/>
                </a:solidFill>
                <a:latin typeface="Times New Roman" panose="02020603050405020304" pitchFamily="18" charset="0"/>
                <a:cs typeface="Times New Roman" panose="02020603050405020304" pitchFamily="18" charset="0"/>
              </a:rPr>
              <a:t>6.      </a:t>
            </a:r>
            <a:r>
              <a:rPr lang="ru-RU" sz="2600" dirty="0">
                <a:solidFill>
                  <a:srgbClr val="002060"/>
                </a:solidFill>
                <a:latin typeface="Times New Roman" panose="02020603050405020304" pitchFamily="18" charset="0"/>
                <a:cs typeface="Times New Roman" panose="02020603050405020304" pitchFamily="18" charset="0"/>
              </a:rPr>
              <a:t>Материалы по изобразительной деятельности, бросовый, природный материал.</a:t>
            </a:r>
          </a:p>
          <a:p>
            <a:r>
              <a:rPr lang="ru-RU" dirty="0"/>
              <a:t> </a:t>
            </a:r>
          </a:p>
          <a:p>
            <a:endParaRPr lang="ru-RU" sz="2400" dirty="0" smtClean="0">
              <a:solidFill>
                <a:srgbClr val="002060"/>
              </a:solidFill>
              <a:latin typeface="Times New Roman" panose="02020603050405020304" pitchFamily="18" charset="0"/>
              <a:cs typeface="Times New Roman" panose="02020603050405020304" pitchFamily="18" charset="0"/>
            </a:endParaRPr>
          </a:p>
          <a:p>
            <a:r>
              <a:rPr lang="ru-RU" sz="2400" dirty="0" smtClean="0">
                <a:solidFill>
                  <a:srgbClr val="002060"/>
                </a:solidFill>
                <a:latin typeface="Times New Roman" panose="02020603050405020304" pitchFamily="18" charset="0"/>
                <a:cs typeface="Times New Roman" panose="02020603050405020304" pitchFamily="18" charset="0"/>
              </a:rPr>
              <a:t> </a:t>
            </a:r>
          </a:p>
          <a:p>
            <a:pPr algn="just"/>
            <a:r>
              <a:rPr lang="ru-RU" sz="2400" dirty="0" smtClean="0"/>
              <a:t>   </a:t>
            </a:r>
            <a:endParaRPr lang="ru-RU" dirty="0"/>
          </a:p>
        </p:txBody>
      </p:sp>
      <p:sp>
        <p:nvSpPr>
          <p:cNvPr id="7" name="Прямоугольник 6"/>
          <p:cNvSpPr/>
          <p:nvPr/>
        </p:nvSpPr>
        <p:spPr>
          <a:xfrm>
            <a:off x="457200" y="273050"/>
            <a:ext cx="8363272" cy="338554"/>
          </a:xfrm>
          <a:prstGeom prst="rect">
            <a:avLst/>
          </a:prstGeom>
        </p:spPr>
        <p:txBody>
          <a:bodyPr wrap="square">
            <a:spAutoFit/>
          </a:bodyPr>
          <a:lstStyle/>
          <a:p>
            <a:r>
              <a:rPr lang="ru-RU" sz="1600" b="1" i="1" dirty="0">
                <a:solidFill>
                  <a:srgbClr val="111111"/>
                </a:solidFill>
                <a:latin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cs typeface="Times New Roman" panose="02020603050405020304" pitchFamily="18" charset="0"/>
            </a:endParaRPr>
          </a:p>
        </p:txBody>
      </p:sp>
      <p:pic>
        <p:nvPicPr>
          <p:cNvPr id="6" name="Рисунок 5" descr="https://img2.pngindir.com/20180726/ljy/kisspng-arithmetic-child-number-abacus-mathematics-5b59585b4dec10.373458731532581979319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7631" y="4594741"/>
            <a:ext cx="2027512" cy="1332993"/>
          </a:xfrm>
          <a:prstGeom prst="rect">
            <a:avLst/>
          </a:prstGeom>
          <a:noFill/>
          <a:ln>
            <a:noFill/>
          </a:ln>
        </p:spPr>
      </p:pic>
      <p:pic>
        <p:nvPicPr>
          <p:cNvPr id="8" name="Рисунок 7" descr="https://ds05.infourok.ru/uploads/ex/0f44/0008c1d3-5fba96b3/hello_html_793496d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1900" y="4946821"/>
            <a:ext cx="1425575" cy="1535430"/>
          </a:xfrm>
          <a:prstGeom prst="rect">
            <a:avLst/>
          </a:prstGeom>
          <a:noFill/>
          <a:ln>
            <a:noFill/>
          </a:ln>
        </p:spPr>
      </p:pic>
      <p:pic>
        <p:nvPicPr>
          <p:cNvPr id="9" name="Рисунок 8" descr="https://im0-tub-ru.yandex.net/i?id=33da1ebe97da69cb207dc9fecd04d8de-l&amp;n=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986" y="5164896"/>
            <a:ext cx="1950207" cy="1130555"/>
          </a:xfrm>
          <a:prstGeom prst="rect">
            <a:avLst/>
          </a:prstGeom>
          <a:noFill/>
          <a:ln>
            <a:noFill/>
          </a:ln>
        </p:spPr>
      </p:pic>
      <p:pic>
        <p:nvPicPr>
          <p:cNvPr id="10" name="Рисунок 9" descr="monety-opto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9055" y="1197791"/>
            <a:ext cx="1296144" cy="1196413"/>
          </a:xfrm>
          <a:prstGeom prst="ellipse">
            <a:avLst/>
          </a:prstGeom>
          <a:ln>
            <a:noFill/>
          </a:ln>
          <a:effectLst>
            <a:softEdge rad="112500"/>
          </a:effectLst>
        </p:spPr>
      </p:pic>
    </p:spTree>
    <p:extLst>
      <p:ext uri="{BB962C8B-B14F-4D97-AF65-F5344CB8AC3E}">
        <p14:creationId xmlns:p14="http://schemas.microsoft.com/office/powerpoint/2010/main" val="1352240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401822040"/>
              </p:ext>
            </p:extLst>
          </p:nvPr>
        </p:nvGraphicFramePr>
        <p:xfrm>
          <a:off x="179512" y="980728"/>
          <a:ext cx="8640960" cy="5616625"/>
        </p:xfrm>
        <a:graphic>
          <a:graphicData uri="http://schemas.openxmlformats.org/drawingml/2006/table">
            <a:tbl>
              <a:tblPr firstRow="1" firstCol="1" bandRow="1">
                <a:tableStyleId>{5C22544A-7EE6-4342-B048-85BDC9FD1C3A}</a:tableStyleId>
              </a:tblPr>
              <a:tblGrid>
                <a:gridCol w="668678"/>
                <a:gridCol w="5806128"/>
                <a:gridCol w="2166154"/>
              </a:tblGrid>
              <a:tr h="1027939">
                <a:tc>
                  <a:txBody>
                    <a:bodyPr/>
                    <a:lstStyle/>
                    <a:p>
                      <a:pPr algn="ctr">
                        <a:spcAft>
                          <a:spcPts val="0"/>
                        </a:spcAft>
                      </a:pPr>
                      <a:r>
                        <a:rPr lang="ru-RU" sz="1400" dirty="0">
                          <a:effectLst/>
                        </a:rPr>
                        <a:t>№ п/п</a:t>
                      </a:r>
                      <a:endParaRPr lang="ru-RU"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dirty="0">
                          <a:effectLst/>
                        </a:rPr>
                        <a:t>Мероприятия</a:t>
                      </a:r>
                      <a:endParaRPr lang="ru-RU"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ru-RU" sz="1400">
                          <a:effectLst/>
                        </a:rPr>
                        <a:t>Сроки проведения</a:t>
                      </a:r>
                      <a:endParaRPr lang="ru-RU" sz="1200">
                        <a:effectLst/>
                        <a:latin typeface="Times New Roman" panose="02020603050405020304" pitchFamily="18" charset="0"/>
                        <a:ea typeface="Times New Roman" panose="02020603050405020304" pitchFamily="18" charset="0"/>
                      </a:endParaRPr>
                    </a:p>
                  </a:txBody>
                  <a:tcPr marL="68580" marR="68580" marT="0" marB="0"/>
                </a:tc>
              </a:tr>
              <a:tr h="927363">
                <a:tc>
                  <a:txBody>
                    <a:bodyPr/>
                    <a:lstStyle/>
                    <a:p>
                      <a:pPr>
                        <a:spcAft>
                          <a:spcPts val="0"/>
                        </a:spcAft>
                      </a:pPr>
                      <a:r>
                        <a:rPr lang="ru-RU" sz="1400">
                          <a:effectLst/>
                        </a:rPr>
                        <a:t> </a:t>
                      </a:r>
                      <a:endParaRPr lang="ru-RU" sz="1200">
                        <a:effectLst/>
                      </a:endParaRPr>
                    </a:p>
                    <a:p>
                      <a:pPr>
                        <a:spcAft>
                          <a:spcPts val="0"/>
                        </a:spcAft>
                      </a:pPr>
                      <a:r>
                        <a:rPr lang="ru-RU" sz="1400">
                          <a:effectLst/>
                        </a:rPr>
                        <a:t>1</a:t>
                      </a:r>
                      <a:endParaRPr lang="ru-RU"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ru-RU" sz="1800" dirty="0">
                          <a:solidFill>
                            <a:srgbClr val="002060"/>
                          </a:solidFill>
                          <a:effectLst/>
                          <a:latin typeface="Times New Roman" panose="02020603050405020304" pitchFamily="18" charset="0"/>
                          <a:cs typeface="Times New Roman" panose="02020603050405020304" pitchFamily="18" charset="0"/>
                        </a:rPr>
                        <a:t>Консультация «</a:t>
                      </a:r>
                      <a:r>
                        <a:rPr lang="ru-RU" sz="1800" kern="1800" dirty="0">
                          <a:solidFill>
                            <a:srgbClr val="002060"/>
                          </a:solidFill>
                          <a:effectLst/>
                          <a:latin typeface="Times New Roman" panose="02020603050405020304" pitchFamily="18" charset="0"/>
                          <a:cs typeface="Times New Roman" panose="02020603050405020304" pitchFamily="18" charset="0"/>
                        </a:rPr>
                        <a:t>Формирование основ финансовой грамотности у детей дошкольного возраста</a:t>
                      </a:r>
                      <a:r>
                        <a:rPr lang="ru-RU" sz="1800" dirty="0">
                          <a:solidFill>
                            <a:srgbClr val="002060"/>
                          </a:solidFill>
                          <a:effectLst/>
                          <a:latin typeface="Times New Roman" panose="02020603050405020304" pitchFamily="18" charset="0"/>
                          <a:cs typeface="Times New Roman" panose="02020603050405020304" pitchFamily="18" charset="0"/>
                        </a:rPr>
                        <a:t>»</a:t>
                      </a:r>
                    </a:p>
                  </a:txBody>
                  <a:tcPr marL="68580" marR="68580" marT="0" marB="0"/>
                </a:tc>
                <a:tc>
                  <a:txBody>
                    <a:bodyPr/>
                    <a:lstStyle/>
                    <a:p>
                      <a:pPr algn="ctr">
                        <a:spcAft>
                          <a:spcPts val="0"/>
                        </a:spcAft>
                      </a:pPr>
                      <a:r>
                        <a:rPr lang="ru-RU" sz="1800">
                          <a:solidFill>
                            <a:srgbClr val="002060"/>
                          </a:solidFill>
                          <a:effectLst/>
                          <a:latin typeface="Times New Roman" panose="02020603050405020304" pitchFamily="18" charset="0"/>
                          <a:cs typeface="Times New Roman" panose="02020603050405020304" pitchFamily="18" charset="0"/>
                        </a:rPr>
                        <a:t> </a:t>
                      </a:r>
                    </a:p>
                    <a:p>
                      <a:pPr algn="ctr">
                        <a:spcAft>
                          <a:spcPts val="0"/>
                        </a:spcAft>
                      </a:pPr>
                      <a:r>
                        <a:rPr lang="ru-RU" sz="1800">
                          <a:solidFill>
                            <a:srgbClr val="002060"/>
                          </a:solidFill>
                          <a:effectLst/>
                          <a:latin typeface="Times New Roman" panose="02020603050405020304" pitchFamily="18" charset="0"/>
                          <a:cs typeface="Times New Roman" panose="02020603050405020304" pitchFamily="18" charset="0"/>
                        </a:rPr>
                        <a:t>Октябрь</a:t>
                      </a:r>
                      <a:endParaRPr lang="ru-RU"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973144">
                <a:tc>
                  <a:txBody>
                    <a:bodyPr/>
                    <a:lstStyle/>
                    <a:p>
                      <a:pPr>
                        <a:spcAft>
                          <a:spcPts val="0"/>
                        </a:spcAft>
                      </a:pPr>
                      <a:r>
                        <a:rPr lang="ru-RU" sz="1400">
                          <a:effectLst/>
                        </a:rPr>
                        <a:t> </a:t>
                      </a:r>
                      <a:endParaRPr lang="ru-RU" sz="1200">
                        <a:effectLst/>
                      </a:endParaRPr>
                    </a:p>
                    <a:p>
                      <a:pPr>
                        <a:spcAft>
                          <a:spcPts val="0"/>
                        </a:spcAft>
                      </a:pPr>
                      <a:r>
                        <a:rPr lang="ru-RU" sz="1400">
                          <a:effectLst/>
                        </a:rPr>
                        <a:t>2</a:t>
                      </a:r>
                      <a:endParaRPr lang="ru-RU"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800"/>
                        </a:spcAft>
                      </a:pPr>
                      <a:r>
                        <a:rPr lang="ru-RU" sz="1800" u="sng" dirty="0">
                          <a:solidFill>
                            <a:srgbClr val="002060"/>
                          </a:solidFill>
                          <a:effectLst/>
                          <a:latin typeface="Times New Roman" panose="02020603050405020304" pitchFamily="18" charset="0"/>
                          <a:cs typeface="Times New Roman" panose="02020603050405020304" pitchFamily="18" charset="0"/>
                        </a:rPr>
                        <a:t>Практическая помощь</a:t>
                      </a:r>
                      <a:r>
                        <a:rPr lang="ru-RU" sz="1800" dirty="0">
                          <a:solidFill>
                            <a:srgbClr val="002060"/>
                          </a:solidFill>
                          <a:effectLst/>
                          <a:latin typeface="Times New Roman" panose="02020603050405020304" pitchFamily="18" charset="0"/>
                          <a:cs typeface="Times New Roman" panose="02020603050405020304" pitchFamily="18" charset="0"/>
                        </a:rPr>
                        <a:t>: изготовление и приобретение пособий для реализации проекта.</a:t>
                      </a:r>
                    </a:p>
                  </a:txBody>
                  <a:tcPr marL="68580" marR="68580" marT="0" marB="0"/>
                </a:tc>
                <a:tc>
                  <a:txBody>
                    <a:bodyPr/>
                    <a:lstStyle/>
                    <a:p>
                      <a:pPr algn="ct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 </a:t>
                      </a:r>
                    </a:p>
                    <a:p>
                      <a:pPr algn="ct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Ноябрь-апрель</a:t>
                      </a:r>
                      <a:endPar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788845">
                <a:tc>
                  <a:txBody>
                    <a:bodyPr/>
                    <a:lstStyle/>
                    <a:p>
                      <a:pPr>
                        <a:spcAft>
                          <a:spcPts val="0"/>
                        </a:spcAft>
                      </a:pPr>
                      <a:r>
                        <a:rPr lang="ru-RU" sz="1400">
                          <a:effectLst/>
                        </a:rPr>
                        <a:t> </a:t>
                      </a:r>
                      <a:endParaRPr lang="ru-RU" sz="1200">
                        <a:effectLst/>
                      </a:endParaRPr>
                    </a:p>
                    <a:p>
                      <a:pPr>
                        <a:spcAft>
                          <a:spcPts val="0"/>
                        </a:spcAft>
                      </a:pPr>
                      <a:r>
                        <a:rPr lang="ru-RU" sz="1400">
                          <a:effectLst/>
                        </a:rPr>
                        <a:t>3</a:t>
                      </a:r>
                      <a:endParaRPr lang="ru-RU"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Круглый стол: «Мы играем в экономику»</a:t>
                      </a:r>
                    </a:p>
                    <a:p>
                      <a:pP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Консультация «Азбука финансов»</a:t>
                      </a:r>
                      <a:endPar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800">
                          <a:solidFill>
                            <a:srgbClr val="002060"/>
                          </a:solidFill>
                          <a:effectLst/>
                          <a:latin typeface="Times New Roman" panose="02020603050405020304" pitchFamily="18" charset="0"/>
                          <a:cs typeface="Times New Roman" panose="02020603050405020304" pitchFamily="18" charset="0"/>
                        </a:rPr>
                        <a:t> </a:t>
                      </a:r>
                    </a:p>
                    <a:p>
                      <a:pPr algn="ctr">
                        <a:spcAft>
                          <a:spcPts val="0"/>
                        </a:spcAft>
                      </a:pPr>
                      <a:r>
                        <a:rPr lang="ru-RU" sz="1800">
                          <a:solidFill>
                            <a:srgbClr val="002060"/>
                          </a:solidFill>
                          <a:effectLst/>
                          <a:latin typeface="Times New Roman" panose="02020603050405020304" pitchFamily="18" charset="0"/>
                          <a:cs typeface="Times New Roman" panose="02020603050405020304" pitchFamily="18" charset="0"/>
                        </a:rPr>
                        <a:t>Декабрь</a:t>
                      </a:r>
                      <a:endParaRPr lang="ru-RU" sz="1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928537">
                <a:tc>
                  <a:txBody>
                    <a:bodyPr/>
                    <a:lstStyle/>
                    <a:p>
                      <a:pPr>
                        <a:spcAft>
                          <a:spcPts val="0"/>
                        </a:spcAft>
                      </a:pPr>
                      <a:r>
                        <a:rPr lang="ru-RU" sz="1400">
                          <a:effectLst/>
                        </a:rPr>
                        <a:t> </a:t>
                      </a:r>
                      <a:endParaRPr lang="ru-RU" sz="1200">
                        <a:effectLst/>
                      </a:endParaRPr>
                    </a:p>
                    <a:p>
                      <a:pPr>
                        <a:spcAft>
                          <a:spcPts val="0"/>
                        </a:spcAft>
                      </a:pPr>
                      <a:r>
                        <a:rPr lang="ru-RU" sz="1400">
                          <a:effectLst/>
                        </a:rPr>
                        <a:t>4</a:t>
                      </a:r>
                      <a:endParaRPr lang="ru-RU"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Анкетирование по финансовой грамотности у детей дошкольного возраста.</a:t>
                      </a:r>
                      <a:endPar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 </a:t>
                      </a:r>
                    </a:p>
                    <a:p>
                      <a:pPr algn="ct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Февраль </a:t>
                      </a:r>
                      <a:endPar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970797">
                <a:tc>
                  <a:txBody>
                    <a:bodyPr/>
                    <a:lstStyle/>
                    <a:p>
                      <a:pPr>
                        <a:spcAft>
                          <a:spcPts val="0"/>
                        </a:spcAft>
                      </a:pPr>
                      <a:r>
                        <a:rPr lang="ru-RU" sz="1400">
                          <a:effectLst/>
                        </a:rPr>
                        <a:t> </a:t>
                      </a:r>
                      <a:endParaRPr lang="ru-RU" sz="1200">
                        <a:effectLst/>
                      </a:endParaRPr>
                    </a:p>
                    <a:p>
                      <a:pPr>
                        <a:spcAft>
                          <a:spcPts val="0"/>
                        </a:spcAft>
                      </a:pPr>
                      <a:r>
                        <a:rPr lang="ru-RU" sz="1400">
                          <a:effectLst/>
                        </a:rPr>
                        <a:t>5</a:t>
                      </a:r>
                      <a:endParaRPr lang="ru-RU"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Оформление мини-музея – «Музей денежных знаков</a:t>
                      </a:r>
                      <a:r>
                        <a:rPr lang="ru-RU" sz="1800" dirty="0" smtClean="0">
                          <a:solidFill>
                            <a:srgbClr val="002060"/>
                          </a:solidFill>
                          <a:effectLst/>
                          <a:latin typeface="Times New Roman" panose="02020603050405020304" pitchFamily="18" charset="0"/>
                          <a:cs typeface="Times New Roman" panose="02020603050405020304" pitchFamily="18" charset="0"/>
                        </a:rPr>
                        <a:t>»</a:t>
                      </a:r>
                    </a:p>
                    <a:p>
                      <a:pPr>
                        <a:spcAft>
                          <a:spcPts val="0"/>
                        </a:spcAft>
                      </a:pPr>
                      <a:r>
                        <a:rPr lang="ru-RU" sz="1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Изготовление </a:t>
                      </a:r>
                      <a:r>
                        <a:rPr lang="ru-RU" sz="1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ЛЭПБУКа</a:t>
                      </a:r>
                      <a:endPar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 </a:t>
                      </a:r>
                    </a:p>
                    <a:p>
                      <a:pPr algn="ctr">
                        <a:spcAft>
                          <a:spcPts val="0"/>
                        </a:spcAft>
                      </a:pPr>
                      <a:r>
                        <a:rPr lang="ru-RU" sz="1800" dirty="0">
                          <a:solidFill>
                            <a:srgbClr val="002060"/>
                          </a:solidFill>
                          <a:effectLst/>
                          <a:latin typeface="Times New Roman" panose="02020603050405020304" pitchFamily="18" charset="0"/>
                          <a:cs typeface="Times New Roman" panose="02020603050405020304" pitchFamily="18" charset="0"/>
                        </a:rPr>
                        <a:t>Апрель</a:t>
                      </a:r>
                      <a:endPar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4" name="Rectangle 1"/>
          <p:cNvSpPr>
            <a:spLocks noChangeArrowheads="1"/>
          </p:cNvSpPr>
          <p:nvPr/>
        </p:nvSpPr>
        <p:spPr bwMode="auto">
          <a:xfrm>
            <a:off x="1259632" y="19675"/>
            <a:ext cx="633670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ПЛАН ВЗАИМОДЕЙСТВИЯ С СЕМЬЯМИ ВОСПИТАННИКОВ ПО ПРОЕКТУ </a:t>
            </a:r>
            <a:endParaRPr kumimoji="0" lang="ru-RU" sz="2400" b="0" i="1"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1374</TotalTime>
  <Words>1410</Words>
  <Application>Microsoft Office PowerPoint</Application>
  <PresentationFormat>Экран (4:3)</PresentationFormat>
  <Paragraphs>254</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Легкий дым</vt:lpstr>
      <vt:lpstr>Муниципальное бюджетное дошкольное образовательное учреждение  № 21 «Детский сад «Золотой ключик» комбинированного вида»   ПРОЕКТ: «ИГРАЕМ В ЭКОНОМИКУ» (естественно - научной направленности)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ОТКРЫТОЕ ИТОГОВОЕ ЗАНЯТИЕ  ПО ОБУЧЕНИЮ ДЕТЕЙ ФИНАНСОВОЙ ГРАМОТНОСТИ «Люди и денежные знаки»</dc:title>
  <dc:creator>user</dc:creator>
  <cp:lastModifiedBy>Админ</cp:lastModifiedBy>
  <cp:revision>132</cp:revision>
  <dcterms:created xsi:type="dcterms:W3CDTF">2018-08-17T20:05:00Z</dcterms:created>
  <dcterms:modified xsi:type="dcterms:W3CDTF">2025-01-29T15:34:49Z</dcterms:modified>
</cp:coreProperties>
</file>